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y="5143500" cx="9144000"/>
  <p:notesSz cx="6858000" cy="9144000"/>
  <p:embeddedFontLst>
    <p:embeddedFont>
      <p:font typeface="Work Sans"/>
      <p:regular r:id="rId14"/>
      <p:bold r:id="rId15"/>
      <p:italic r:id="rId16"/>
      <p:boldItalic r:id="rId17"/>
    </p:embeddedFont>
    <p:embeddedFont>
      <p:font typeface="Work Sans Light"/>
      <p:regular r:id="rId18"/>
      <p:bold r:id="rId19"/>
      <p:italic r:id="rId20"/>
      <p:boldItalic r:id="rId2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4FEA87B1-58D8-48C5-A0D1-5EA4C01DBEE4}">
  <a:tblStyle styleId="{4FEA87B1-58D8-48C5-A0D1-5EA4C01DBEE4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WorkSansLight-italic.fntdata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21" Type="http://schemas.openxmlformats.org/officeDocument/2006/relationships/font" Target="fonts/WorkSansLight-boldItalic.fntdata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font" Target="fonts/WorkSans-bold.fntdata"/><Relationship Id="rId14" Type="http://schemas.openxmlformats.org/officeDocument/2006/relationships/font" Target="fonts/WorkSans-regular.fntdata"/><Relationship Id="rId17" Type="http://schemas.openxmlformats.org/officeDocument/2006/relationships/font" Target="fonts/WorkSans-boldItalic.fntdata"/><Relationship Id="rId16" Type="http://schemas.openxmlformats.org/officeDocument/2006/relationships/font" Target="fonts/WorkSans-italic.fntdata"/><Relationship Id="rId5" Type="http://schemas.openxmlformats.org/officeDocument/2006/relationships/slideMaster" Target="slideMasters/slideMaster1.xml"/><Relationship Id="rId19" Type="http://schemas.openxmlformats.org/officeDocument/2006/relationships/font" Target="fonts/WorkSansLight-bold.fntdata"/><Relationship Id="rId6" Type="http://schemas.openxmlformats.org/officeDocument/2006/relationships/notesMaster" Target="notesMasters/notesMaster1.xml"/><Relationship Id="rId18" Type="http://schemas.openxmlformats.org/officeDocument/2006/relationships/font" Target="fonts/WorkSansLight-regular.fntdata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cac17fbbc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cac17fbbc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2ecac17fbbc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2ecac17fbbc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2f00a5a5cb6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2f00a5a5cb6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2f00a5a5cb6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2f00a5a5cb6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2f00a5a5cb6_0_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2f00a5a5cb6_0_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2f1af0825c7_2_3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2f1af0825c7_2_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5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hyperlink" Target="http://drive.google.com/file/d/1ooucuGfLZMZO2K4MM1AsYR-dHEhKPNDH/view" TargetMode="External"/><Relationship Id="rId4" Type="http://schemas.openxmlformats.org/officeDocument/2006/relationships/image" Target="../media/image3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hyperlink" Target="http://drive.google.com/file/d/1ooucuGfLZMZO2K4MM1AsYR-dHEhKPNDH/view" TargetMode="External"/><Relationship Id="rId4" Type="http://schemas.openxmlformats.org/officeDocument/2006/relationships/image" Target="../media/image3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hyperlink" Target="http://drive.google.com/file/d/1ooucuGfLZMZO2K4MM1AsYR-dHEhKPNDH/view" TargetMode="External"/><Relationship Id="rId4" Type="http://schemas.openxmlformats.org/officeDocument/2006/relationships/image" Target="../media/image3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4.png"/><Relationship Id="rId4" Type="http://schemas.openxmlformats.org/officeDocument/2006/relationships/image" Target="../media/image1.png"/><Relationship Id="rId5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0" y="-9425"/>
            <a:ext cx="9144000" cy="5152800"/>
          </a:xfrm>
          <a:prstGeom prst="rect">
            <a:avLst/>
          </a:prstGeom>
          <a:solidFill>
            <a:srgbClr val="F88A4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55" name="Google Shape;55;p13"/>
          <p:cNvPicPr preferRelativeResize="0"/>
          <p:nvPr/>
        </p:nvPicPr>
        <p:blipFill rotWithShape="1">
          <a:blip r:embed="rId3">
            <a:alphaModFix/>
          </a:blip>
          <a:srcRect b="0" l="0" r="3194" t="10289"/>
          <a:stretch/>
        </p:blipFill>
        <p:spPr>
          <a:xfrm>
            <a:off x="4527625" y="0"/>
            <a:ext cx="4616376" cy="4277926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676250" y="2402000"/>
            <a:ext cx="6066600" cy="107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000000"/>
                </a:solidFill>
                <a:latin typeface="Work Sans"/>
                <a:ea typeface="Work Sans"/>
                <a:cs typeface="Work Sans"/>
                <a:sym typeface="Work Sans"/>
              </a:rPr>
              <a:t>Lesson 1b</a:t>
            </a:r>
            <a:r>
              <a:rPr lang="en" sz="2400">
                <a:latin typeface="Work Sans"/>
                <a:ea typeface="Work Sans"/>
                <a:cs typeface="Work Sans"/>
                <a:sym typeface="Work Sans"/>
              </a:rPr>
              <a:t> - Extension Activity</a:t>
            </a:r>
            <a:r>
              <a:rPr lang="en" sz="2400">
                <a:solidFill>
                  <a:srgbClr val="000000"/>
                </a:solidFill>
                <a:latin typeface="Work Sans"/>
                <a:ea typeface="Work Sans"/>
                <a:cs typeface="Work Sans"/>
                <a:sym typeface="Work Sans"/>
              </a:rPr>
              <a:t>:</a:t>
            </a:r>
            <a:br>
              <a:rPr b="1" lang="en" sz="2400">
                <a:solidFill>
                  <a:srgbClr val="000000"/>
                </a:solidFill>
                <a:latin typeface="Work Sans"/>
                <a:ea typeface="Work Sans"/>
                <a:cs typeface="Work Sans"/>
                <a:sym typeface="Work Sans"/>
              </a:rPr>
            </a:br>
            <a:r>
              <a:rPr b="1" lang="en" sz="3600">
                <a:solidFill>
                  <a:srgbClr val="000000"/>
                </a:solidFill>
                <a:latin typeface="Work Sans"/>
                <a:ea typeface="Work Sans"/>
                <a:cs typeface="Work Sans"/>
                <a:sym typeface="Work Sans"/>
              </a:rPr>
              <a:t>You Live on Turtle Island</a:t>
            </a:r>
            <a:endParaRPr b="1" sz="3600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57" name="Google Shape;57;p13"/>
          <p:cNvSpPr txBox="1"/>
          <p:nvPr>
            <p:ph idx="1" type="subTitle"/>
          </p:nvPr>
        </p:nvSpPr>
        <p:spPr>
          <a:xfrm>
            <a:off x="676300" y="3725925"/>
            <a:ext cx="6066600" cy="89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  <a:latin typeface="Work Sans Light"/>
                <a:ea typeface="Work Sans Light"/>
                <a:cs typeface="Work Sans Light"/>
                <a:sym typeface="Work Sans Light"/>
              </a:rPr>
              <a:t>Objective: Students will be able to identify and interpret images and themes from art and literature, in order to tell the meaning of climate justice in their own words.</a:t>
            </a:r>
            <a:endParaRPr sz="1400">
              <a:solidFill>
                <a:schemeClr val="dk1"/>
              </a:solidFill>
              <a:latin typeface="Work Sans Light"/>
              <a:ea typeface="Work Sans Light"/>
              <a:cs typeface="Work Sans Light"/>
              <a:sym typeface="Work Sans Light"/>
            </a:endParaRPr>
          </a:p>
        </p:txBody>
      </p:sp>
      <p:graphicFrame>
        <p:nvGraphicFramePr>
          <p:cNvPr id="58" name="Google Shape;58;p13"/>
          <p:cNvGraphicFramePr/>
          <p:nvPr/>
        </p:nvGraphicFramePr>
        <p:xfrm>
          <a:off x="676250" y="1178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{4FEA87B1-58D8-48C5-A0D1-5EA4C01DBEE4}</a:tableStyleId>
              </a:tblPr>
              <a:tblGrid>
                <a:gridCol w="382850"/>
                <a:gridCol w="382850"/>
                <a:gridCol w="382850"/>
                <a:gridCol w="382850"/>
                <a:gridCol w="382850"/>
                <a:gridCol w="382850"/>
              </a:tblGrid>
              <a:tr h="1140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solidFill>
                            <a:srgbClr val="FFFFFF"/>
                          </a:solidFill>
                        </a:rPr>
                        <a:t>1</a:t>
                      </a:r>
                      <a:endParaRPr b="1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E0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0666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solidFill>
                            <a:srgbClr val="E06666"/>
                          </a:solidFill>
                        </a:rPr>
                        <a:t>2</a:t>
                      </a:r>
                      <a:endParaRPr b="1">
                        <a:solidFill>
                          <a:srgbClr val="E06666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E0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highlight>
                          <a:srgbClr val="FFFFFF"/>
                        </a:highlight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E0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9D9D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9D9D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9D9D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highlight>
                          <a:srgbClr val="FFFFFF"/>
                        </a:highlight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D9D9D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9D9D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9D9D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9D9D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highlight>
                          <a:srgbClr val="FFFFFF"/>
                        </a:highlight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D9D9D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9D9D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9D9D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9D9D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highlight>
                          <a:srgbClr val="FFFFFF"/>
                        </a:highlight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D9D9D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9D9D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9D9D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9D9D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3" name="Google Shape;63;p14"/>
          <p:cNvGraphicFramePr/>
          <p:nvPr/>
        </p:nvGraphicFramePr>
        <p:xfrm>
          <a:off x="676250" y="1178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{4FEA87B1-58D8-48C5-A0D1-5EA4C01DBEE4}</a:tableStyleId>
              </a:tblPr>
              <a:tblGrid>
                <a:gridCol w="382850"/>
                <a:gridCol w="382850"/>
                <a:gridCol w="382850"/>
                <a:gridCol w="382850"/>
                <a:gridCol w="382850"/>
                <a:gridCol w="382850"/>
              </a:tblGrid>
              <a:tr h="1140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E0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0666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solidFill>
                            <a:schemeClr val="lt1"/>
                          </a:solidFill>
                        </a:rPr>
                        <a:t>2</a:t>
                      </a:r>
                      <a:endParaRPr b="1">
                        <a:solidFill>
                          <a:schemeClr val="lt1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E0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0666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highlight>
                          <a:srgbClr val="FFFFFF"/>
                        </a:highlight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E0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9D9D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9D9D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9D9D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highlight>
                          <a:srgbClr val="FFFFFF"/>
                        </a:highlight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D9D9D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9D9D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9D9D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9D9D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highlight>
                          <a:srgbClr val="FFFFFF"/>
                        </a:highlight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D9D9D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9D9D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9D9D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9D9D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highlight>
                          <a:srgbClr val="FFFFFF"/>
                        </a:highlight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D9D9D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9D9D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9D9D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9D9D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64" name="Google Shape;64;p14"/>
          <p:cNvSpPr/>
          <p:nvPr/>
        </p:nvSpPr>
        <p:spPr>
          <a:xfrm>
            <a:off x="578400" y="915225"/>
            <a:ext cx="7987200" cy="594300"/>
          </a:xfrm>
          <a:prstGeom prst="roundRect">
            <a:avLst>
              <a:gd fmla="val 39673" name="adj"/>
            </a:avLst>
          </a:prstGeom>
          <a:noFill/>
          <a:ln cap="flat" cmpd="sng" w="28575">
            <a:solidFill>
              <a:srgbClr val="F88A4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" name="Google Shape;65;p14"/>
          <p:cNvSpPr txBox="1"/>
          <p:nvPr/>
        </p:nvSpPr>
        <p:spPr>
          <a:xfrm>
            <a:off x="669950" y="915150"/>
            <a:ext cx="6066600" cy="594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600">
                <a:solidFill>
                  <a:srgbClr val="000000"/>
                </a:solidFill>
                <a:latin typeface="Work Sans"/>
                <a:ea typeface="Work Sans"/>
                <a:cs typeface="Work Sans"/>
                <a:sym typeface="Work Sans"/>
              </a:rPr>
              <a:t>Key Terms</a:t>
            </a:r>
            <a:endParaRPr b="1" sz="3600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66" name="Google Shape;66;p14"/>
          <p:cNvSpPr txBox="1"/>
          <p:nvPr/>
        </p:nvSpPr>
        <p:spPr>
          <a:xfrm>
            <a:off x="676250" y="2545121"/>
            <a:ext cx="3445500" cy="59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b="1" lang="en">
                <a:solidFill>
                  <a:srgbClr val="595959"/>
                </a:solidFill>
                <a:latin typeface="Work Sans"/>
                <a:ea typeface="Work Sans"/>
                <a:cs typeface="Work Sans"/>
                <a:sym typeface="Work Sans"/>
              </a:rPr>
              <a:t>Skit</a:t>
            </a:r>
            <a:r>
              <a:rPr b="1" lang="en">
                <a:solidFill>
                  <a:srgbClr val="595959"/>
                </a:solidFill>
                <a:latin typeface="Work Sans"/>
                <a:ea typeface="Work Sans"/>
                <a:cs typeface="Work Sans"/>
                <a:sym typeface="Work Sans"/>
              </a:rPr>
              <a:t>:</a:t>
            </a:r>
            <a:r>
              <a:rPr lang="en">
                <a:solidFill>
                  <a:srgbClr val="595959"/>
                </a:solidFill>
                <a:latin typeface="Work Sans"/>
                <a:ea typeface="Work Sans"/>
                <a:cs typeface="Work Sans"/>
                <a:sym typeface="Work Sans"/>
              </a:rPr>
              <a:t> A short play</a:t>
            </a:r>
            <a:endParaRPr>
              <a:solidFill>
                <a:srgbClr val="595959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67" name="Google Shape;67;p14"/>
          <p:cNvSpPr txBox="1"/>
          <p:nvPr/>
        </p:nvSpPr>
        <p:spPr>
          <a:xfrm>
            <a:off x="676250" y="1765425"/>
            <a:ext cx="3445500" cy="70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b="1" lang="en">
                <a:solidFill>
                  <a:srgbClr val="595959"/>
                </a:solidFill>
                <a:latin typeface="Work Sans"/>
                <a:ea typeface="Work Sans"/>
                <a:cs typeface="Work Sans"/>
                <a:sym typeface="Work Sans"/>
              </a:rPr>
              <a:t>Character</a:t>
            </a:r>
            <a:r>
              <a:rPr b="1" lang="en">
                <a:solidFill>
                  <a:srgbClr val="595959"/>
                </a:solidFill>
                <a:latin typeface="Work Sans"/>
                <a:ea typeface="Work Sans"/>
                <a:cs typeface="Work Sans"/>
                <a:sym typeface="Work Sans"/>
              </a:rPr>
              <a:t>:</a:t>
            </a:r>
            <a:r>
              <a:rPr lang="en">
                <a:solidFill>
                  <a:srgbClr val="595959"/>
                </a:solidFill>
                <a:latin typeface="Work Sans"/>
                <a:ea typeface="Work Sans"/>
                <a:cs typeface="Work Sans"/>
                <a:sym typeface="Work Sans"/>
              </a:rPr>
              <a:t> A person, animal, or object that plays a role in a story</a:t>
            </a:r>
            <a:endParaRPr b="1">
              <a:solidFill>
                <a:srgbClr val="595959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68" name="Google Shape;68;p14"/>
          <p:cNvSpPr txBox="1"/>
          <p:nvPr/>
        </p:nvSpPr>
        <p:spPr>
          <a:xfrm>
            <a:off x="676250" y="3088546"/>
            <a:ext cx="3445500" cy="59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b="1" lang="en">
                <a:solidFill>
                  <a:srgbClr val="595959"/>
                </a:solidFill>
                <a:latin typeface="Work Sans"/>
                <a:ea typeface="Work Sans"/>
                <a:cs typeface="Work Sans"/>
                <a:sym typeface="Work Sans"/>
              </a:rPr>
              <a:t>Dialogue</a:t>
            </a:r>
            <a:r>
              <a:rPr b="1" lang="en">
                <a:solidFill>
                  <a:srgbClr val="595959"/>
                </a:solidFill>
                <a:latin typeface="Work Sans"/>
                <a:ea typeface="Work Sans"/>
                <a:cs typeface="Work Sans"/>
                <a:sym typeface="Work Sans"/>
              </a:rPr>
              <a:t>:</a:t>
            </a:r>
            <a:r>
              <a:rPr lang="en">
                <a:solidFill>
                  <a:srgbClr val="595959"/>
                </a:solidFill>
                <a:latin typeface="Work Sans"/>
                <a:ea typeface="Work Sans"/>
                <a:cs typeface="Work Sans"/>
                <a:sym typeface="Work Sans"/>
              </a:rPr>
              <a:t> </a:t>
            </a:r>
            <a:r>
              <a:rPr lang="en">
                <a:solidFill>
                  <a:srgbClr val="595959"/>
                </a:solidFill>
                <a:latin typeface="Work Sans"/>
                <a:ea typeface="Work Sans"/>
                <a:cs typeface="Work Sans"/>
                <a:sym typeface="Work Sans"/>
              </a:rPr>
              <a:t>Conversation</a:t>
            </a:r>
            <a:endParaRPr>
              <a:solidFill>
                <a:srgbClr val="595959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pic>
        <p:nvPicPr>
          <p:cNvPr id="69" name="Google Shape;69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064649" y="514075"/>
            <a:ext cx="2716901" cy="2178901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4"/>
          <p:cNvSpPr txBox="1"/>
          <p:nvPr/>
        </p:nvSpPr>
        <p:spPr>
          <a:xfrm>
            <a:off x="676250" y="2545121"/>
            <a:ext cx="3445500" cy="59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b="1" lang="en">
                <a:solidFill>
                  <a:srgbClr val="595959"/>
                </a:solidFill>
                <a:latin typeface="Work Sans"/>
                <a:ea typeface="Work Sans"/>
                <a:cs typeface="Work Sans"/>
                <a:sym typeface="Work Sans"/>
              </a:rPr>
              <a:t>Skit</a:t>
            </a:r>
            <a:endParaRPr>
              <a:solidFill>
                <a:srgbClr val="595959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71" name="Google Shape;71;p14"/>
          <p:cNvSpPr txBox="1"/>
          <p:nvPr/>
        </p:nvSpPr>
        <p:spPr>
          <a:xfrm>
            <a:off x="676250" y="1765425"/>
            <a:ext cx="3445500" cy="70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b="1" lang="en">
                <a:solidFill>
                  <a:srgbClr val="595959"/>
                </a:solidFill>
                <a:latin typeface="Work Sans"/>
                <a:ea typeface="Work Sans"/>
                <a:cs typeface="Work Sans"/>
                <a:sym typeface="Work Sans"/>
              </a:rPr>
              <a:t>Character</a:t>
            </a:r>
            <a:endParaRPr b="1">
              <a:solidFill>
                <a:srgbClr val="595959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72" name="Google Shape;72;p14"/>
          <p:cNvSpPr txBox="1"/>
          <p:nvPr/>
        </p:nvSpPr>
        <p:spPr>
          <a:xfrm>
            <a:off x="676250" y="3088546"/>
            <a:ext cx="3445500" cy="59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b="1" lang="en">
                <a:solidFill>
                  <a:srgbClr val="595959"/>
                </a:solidFill>
                <a:latin typeface="Work Sans"/>
                <a:ea typeface="Work Sans"/>
                <a:cs typeface="Work Sans"/>
                <a:sym typeface="Work Sans"/>
              </a:rPr>
              <a:t>Dialogue</a:t>
            </a:r>
            <a:endParaRPr>
              <a:solidFill>
                <a:srgbClr val="595959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7" name="Google Shape;77;p15"/>
          <p:cNvGraphicFramePr/>
          <p:nvPr/>
        </p:nvGraphicFramePr>
        <p:xfrm>
          <a:off x="676250" y="1178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{4FEA87B1-58D8-48C5-A0D1-5EA4C01DBEE4}</a:tableStyleId>
              </a:tblPr>
              <a:tblGrid>
                <a:gridCol w="382850"/>
                <a:gridCol w="382850"/>
                <a:gridCol w="382850"/>
                <a:gridCol w="382850"/>
                <a:gridCol w="382850"/>
                <a:gridCol w="382850"/>
              </a:tblGrid>
              <a:tr h="2597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E0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0666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E0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88A4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0666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solidFill>
                            <a:srgbClr val="FFFFFF"/>
                          </a:solidFill>
                        </a:rPr>
                        <a:t>6</a:t>
                      </a:r>
                      <a:endParaRPr b="1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F88A4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88A4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88A4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88A4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88A4E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solidFill>
                            <a:srgbClr val="FFB891"/>
                          </a:solidFill>
                        </a:rPr>
                        <a:t>8</a:t>
                      </a:r>
                      <a:endParaRPr b="1">
                        <a:solidFill>
                          <a:srgbClr val="FFB891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F88A4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88A4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88A4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88A4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solidFill>
                            <a:srgbClr val="FFB891"/>
                          </a:solidFill>
                        </a:rPr>
                        <a:t>20</a:t>
                      </a:r>
                      <a:endParaRPr b="1">
                        <a:solidFill>
                          <a:srgbClr val="FFB891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F88A4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88A4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88A4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88A4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>
                        <a:solidFill>
                          <a:srgbClr val="FFB891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F88A4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78" name="Google Shape;78;p15"/>
          <p:cNvSpPr txBox="1"/>
          <p:nvPr/>
        </p:nvSpPr>
        <p:spPr>
          <a:xfrm>
            <a:off x="669950" y="1170125"/>
            <a:ext cx="7517100" cy="68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chemeClr val="dk1"/>
                </a:solidFill>
                <a:latin typeface="Work Sans Light"/>
                <a:ea typeface="Work Sans Light"/>
                <a:cs typeface="Work Sans Light"/>
                <a:sym typeface="Work Sans Light"/>
              </a:rPr>
              <a:t>Look at the character list. Can you find all of these characters in the mural? Are there any characters missing from the list?</a:t>
            </a:r>
            <a:endParaRPr sz="1800">
              <a:solidFill>
                <a:schemeClr val="dk1"/>
              </a:solidFill>
              <a:latin typeface="Work Sans Light"/>
              <a:ea typeface="Work Sans Light"/>
              <a:cs typeface="Work Sans Light"/>
              <a:sym typeface="Work Sans Ligh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Work Sans Light"/>
              <a:ea typeface="Work Sans Light"/>
              <a:cs typeface="Work Sans Light"/>
              <a:sym typeface="Work Sans Light"/>
            </a:endParaRPr>
          </a:p>
        </p:txBody>
      </p:sp>
      <p:sp>
        <p:nvSpPr>
          <p:cNvPr id="79" name="Google Shape;79;p15"/>
          <p:cNvSpPr txBox="1"/>
          <p:nvPr/>
        </p:nvSpPr>
        <p:spPr>
          <a:xfrm>
            <a:off x="669950" y="915150"/>
            <a:ext cx="6066600" cy="33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latin typeface="Work Sans"/>
                <a:ea typeface="Work Sans"/>
                <a:cs typeface="Work Sans"/>
                <a:sym typeface="Work Sans"/>
              </a:rPr>
              <a:t>L</a:t>
            </a:r>
            <a:r>
              <a:rPr b="1" lang="en" sz="2400">
                <a:latin typeface="Work Sans"/>
                <a:ea typeface="Work Sans"/>
                <a:cs typeface="Work Sans"/>
                <a:sym typeface="Work Sans"/>
              </a:rPr>
              <a:t>OOK</a:t>
            </a:r>
            <a:endParaRPr b="1" sz="2400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pic>
        <p:nvPicPr>
          <p:cNvPr id="80" name="Google Shape;80;p15" title="Mural Scroll.mp4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28050" y="1871226"/>
            <a:ext cx="7574725" cy="32722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Google Shape;85;p16"/>
          <p:cNvGraphicFramePr/>
          <p:nvPr/>
        </p:nvGraphicFramePr>
        <p:xfrm>
          <a:off x="676250" y="1178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{4FEA87B1-58D8-48C5-A0D1-5EA4C01DBEE4}</a:tableStyleId>
              </a:tblPr>
              <a:tblGrid>
                <a:gridCol w="382850"/>
                <a:gridCol w="382850"/>
                <a:gridCol w="382850"/>
                <a:gridCol w="382850"/>
                <a:gridCol w="382850"/>
                <a:gridCol w="382850"/>
              </a:tblGrid>
              <a:tr h="2597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E0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0666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E0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88A4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0666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solidFill>
                            <a:srgbClr val="FFFFFF"/>
                          </a:solidFill>
                        </a:rPr>
                        <a:t>6</a:t>
                      </a:r>
                      <a:endParaRPr b="1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F88A4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88A4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88A4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88A4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88A4E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solidFill>
                            <a:schemeClr val="lt1"/>
                          </a:solidFill>
                        </a:rPr>
                        <a:t>8</a:t>
                      </a:r>
                      <a:endParaRPr b="1">
                        <a:solidFill>
                          <a:schemeClr val="lt1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F88A4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88A4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88A4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88A4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88A4E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solidFill>
                            <a:srgbClr val="FFB891"/>
                          </a:solidFill>
                        </a:rPr>
                        <a:t>20</a:t>
                      </a:r>
                      <a:endParaRPr b="1">
                        <a:solidFill>
                          <a:srgbClr val="FFB891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F88A4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88A4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88A4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88A4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>
                        <a:solidFill>
                          <a:srgbClr val="FFB891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F88A4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86" name="Google Shape;86;p16"/>
          <p:cNvSpPr txBox="1"/>
          <p:nvPr/>
        </p:nvSpPr>
        <p:spPr>
          <a:xfrm>
            <a:off x="669950" y="1170125"/>
            <a:ext cx="6066600" cy="71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chemeClr val="dk1"/>
                </a:solidFill>
                <a:latin typeface="Work Sans Light"/>
                <a:ea typeface="Work Sans Light"/>
                <a:cs typeface="Work Sans Light"/>
                <a:sym typeface="Work Sans Light"/>
              </a:rPr>
              <a:t>You will be assigned a partner and two characters from the mural. With your partner, you will:</a:t>
            </a:r>
            <a:endParaRPr sz="1800">
              <a:solidFill>
                <a:srgbClr val="000000"/>
              </a:solidFill>
              <a:latin typeface="Work Sans Light"/>
              <a:ea typeface="Work Sans Light"/>
              <a:cs typeface="Work Sans Light"/>
              <a:sym typeface="Work Sans Light"/>
            </a:endParaRPr>
          </a:p>
        </p:txBody>
      </p:sp>
      <p:sp>
        <p:nvSpPr>
          <p:cNvPr id="87" name="Google Shape;87;p16"/>
          <p:cNvSpPr txBox="1"/>
          <p:nvPr/>
        </p:nvSpPr>
        <p:spPr>
          <a:xfrm>
            <a:off x="669950" y="915150"/>
            <a:ext cx="6066600" cy="33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latin typeface="Work Sans"/>
                <a:ea typeface="Work Sans"/>
                <a:cs typeface="Work Sans"/>
                <a:sym typeface="Work Sans"/>
              </a:rPr>
              <a:t>PAIR</a:t>
            </a:r>
            <a:endParaRPr b="1" sz="2400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88" name="Google Shape;88;p16"/>
          <p:cNvSpPr txBox="1"/>
          <p:nvPr/>
        </p:nvSpPr>
        <p:spPr>
          <a:xfrm>
            <a:off x="4504750" y="2067250"/>
            <a:ext cx="4067100" cy="254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Work Sans"/>
              <a:buChar char="●"/>
            </a:pPr>
            <a:r>
              <a:rPr lang="en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Practice your skit together</a:t>
            </a:r>
            <a:endParaRPr>
              <a:solidFill>
                <a:schemeClr val="dk1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Work Sans"/>
              <a:buChar char="●"/>
            </a:pPr>
            <a:r>
              <a:rPr lang="en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If you have extra time, choose one or more of the following:</a:t>
            </a:r>
            <a:endParaRPr>
              <a:solidFill>
                <a:schemeClr val="dk1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Work Sans"/>
              <a:buChar char="○"/>
            </a:pPr>
            <a:r>
              <a:rPr lang="en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Add more dialogue between your characters</a:t>
            </a:r>
            <a:endParaRPr>
              <a:solidFill>
                <a:schemeClr val="dk1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Work Sans"/>
              <a:buChar char="○"/>
            </a:pPr>
            <a:r>
              <a:rPr lang="en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Create costumes, props, or gestures to use in your skit</a:t>
            </a:r>
            <a:endParaRPr>
              <a:solidFill>
                <a:schemeClr val="dk1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Work Sans"/>
              <a:buChar char="○"/>
            </a:pPr>
            <a:r>
              <a:rPr lang="en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Draw a new image showing both of your characters interacting with each other</a:t>
            </a:r>
            <a:endParaRPr b="1">
              <a:solidFill>
                <a:srgbClr val="595959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89" name="Google Shape;89;p16"/>
          <p:cNvSpPr txBox="1"/>
          <p:nvPr/>
        </p:nvSpPr>
        <p:spPr>
          <a:xfrm>
            <a:off x="676250" y="2067250"/>
            <a:ext cx="3445500" cy="254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Work Sans"/>
              <a:buChar char="●"/>
            </a:pPr>
            <a:r>
              <a:rPr lang="en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Draw both of your characters on side 1 of your worksheet</a:t>
            </a:r>
            <a:endParaRPr>
              <a:solidFill>
                <a:schemeClr val="dk1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On page 2 of your worksheet, write a </a:t>
            </a:r>
            <a:r>
              <a:rPr lang="en" u="sng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dialogue</a:t>
            </a:r>
            <a:r>
              <a:rPr lang="en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 between your two characters (without mentioning either character by name)</a:t>
            </a:r>
            <a:endParaRPr>
              <a:solidFill>
                <a:schemeClr val="dk1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Work Sans"/>
              <a:buChar char="●"/>
            </a:pPr>
            <a:r>
              <a:rPr lang="en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Write at least 1 sentence that each character would say to the audience (without mentioning their name)</a:t>
            </a:r>
            <a:endParaRPr b="1">
              <a:solidFill>
                <a:srgbClr val="595959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8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4" name="Google Shape;94;p17"/>
          <p:cNvGraphicFramePr/>
          <p:nvPr/>
        </p:nvGraphicFramePr>
        <p:xfrm>
          <a:off x="676250" y="1178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{4FEA87B1-58D8-48C5-A0D1-5EA4C01DBEE4}</a:tableStyleId>
              </a:tblPr>
              <a:tblGrid>
                <a:gridCol w="382850"/>
                <a:gridCol w="382850"/>
                <a:gridCol w="382850"/>
                <a:gridCol w="382850"/>
                <a:gridCol w="382850"/>
                <a:gridCol w="382850"/>
              </a:tblGrid>
              <a:tr h="2597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E0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0666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E0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88A4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0666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solidFill>
                            <a:srgbClr val="FFFFFF"/>
                          </a:solidFill>
                        </a:rPr>
                        <a:t>6</a:t>
                      </a:r>
                      <a:endParaRPr b="1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F88A4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88A4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88A4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88A4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88A4E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solidFill>
                            <a:schemeClr val="lt1"/>
                          </a:solidFill>
                        </a:rPr>
                        <a:t>8</a:t>
                      </a:r>
                      <a:endParaRPr b="1">
                        <a:solidFill>
                          <a:schemeClr val="lt1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F88A4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88A4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88A4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88A4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88A4E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solidFill>
                            <a:schemeClr val="lt1"/>
                          </a:solidFill>
                        </a:rPr>
                        <a:t>20</a:t>
                      </a:r>
                      <a:endParaRPr b="1">
                        <a:solidFill>
                          <a:schemeClr val="lt1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F88A4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88A4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88A4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88A4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88A4E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>
                        <a:solidFill>
                          <a:srgbClr val="FFB891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F88A4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95" name="Google Shape;95;p17"/>
          <p:cNvSpPr txBox="1"/>
          <p:nvPr/>
        </p:nvSpPr>
        <p:spPr>
          <a:xfrm>
            <a:off x="669950" y="1170125"/>
            <a:ext cx="4481700" cy="6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Work Sans Light"/>
                <a:ea typeface="Work Sans Light"/>
                <a:cs typeface="Work Sans Light"/>
                <a:sym typeface="Work Sans Light"/>
              </a:rPr>
              <a:t>Complete both sides of the worksheet. Then, practice your skit!</a:t>
            </a:r>
            <a:endParaRPr sz="1800">
              <a:solidFill>
                <a:srgbClr val="000000"/>
              </a:solidFill>
              <a:latin typeface="Work Sans Light"/>
              <a:ea typeface="Work Sans Light"/>
              <a:cs typeface="Work Sans Light"/>
              <a:sym typeface="Work Sans Light"/>
            </a:endParaRPr>
          </a:p>
        </p:txBody>
      </p:sp>
      <p:sp>
        <p:nvSpPr>
          <p:cNvPr id="96" name="Google Shape;96;p17"/>
          <p:cNvSpPr txBox="1"/>
          <p:nvPr/>
        </p:nvSpPr>
        <p:spPr>
          <a:xfrm>
            <a:off x="669950" y="915150"/>
            <a:ext cx="6066600" cy="33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latin typeface="Work Sans"/>
                <a:ea typeface="Work Sans"/>
                <a:cs typeface="Work Sans"/>
                <a:sym typeface="Work Sans"/>
              </a:rPr>
              <a:t>PRACTICE</a:t>
            </a:r>
            <a:endParaRPr b="1" sz="2400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pic>
        <p:nvPicPr>
          <p:cNvPr id="97" name="Google Shape;97;p17" title="Mural Scroll.mp4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28050" y="1871226"/>
            <a:ext cx="7574725" cy="32722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" name="Google Shape;102;p18"/>
          <p:cNvGraphicFramePr/>
          <p:nvPr/>
        </p:nvGraphicFramePr>
        <p:xfrm>
          <a:off x="676250" y="1178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{4FEA87B1-58D8-48C5-A0D1-5EA4C01DBEE4}</a:tableStyleId>
              </a:tblPr>
              <a:tblGrid>
                <a:gridCol w="382850"/>
                <a:gridCol w="382850"/>
                <a:gridCol w="382850"/>
                <a:gridCol w="382850"/>
                <a:gridCol w="382850"/>
                <a:gridCol w="382850"/>
              </a:tblGrid>
              <a:tr h="2597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E0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0666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E0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88A4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0666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solidFill>
                            <a:srgbClr val="FFFFFF"/>
                          </a:solidFill>
                        </a:rPr>
                        <a:t>6</a:t>
                      </a:r>
                      <a:endParaRPr b="1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F88A4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88A4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88A4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88A4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88A4E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solidFill>
                            <a:schemeClr val="lt1"/>
                          </a:solidFill>
                        </a:rPr>
                        <a:t>8</a:t>
                      </a:r>
                      <a:endParaRPr b="1">
                        <a:solidFill>
                          <a:schemeClr val="lt1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F88A4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88A4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88A4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88A4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88A4E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solidFill>
                            <a:schemeClr val="lt1"/>
                          </a:solidFill>
                        </a:rPr>
                        <a:t>20</a:t>
                      </a:r>
                      <a:endParaRPr b="1">
                        <a:solidFill>
                          <a:schemeClr val="lt1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F88A4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6B26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88A4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88A4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88A4E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solidFill>
                            <a:schemeClr val="lt1"/>
                          </a:solidFill>
                        </a:rPr>
                        <a:t>45</a:t>
                      </a:r>
                      <a:endParaRPr b="1">
                        <a:solidFill>
                          <a:schemeClr val="lt1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F6B26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6B26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6B26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6B26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B26B"/>
                    </a:solidFill>
                  </a:tcPr>
                </a:tc>
              </a:tr>
            </a:tbl>
          </a:graphicData>
        </a:graphic>
      </p:graphicFrame>
      <p:sp>
        <p:nvSpPr>
          <p:cNvPr id="103" name="Google Shape;103;p18"/>
          <p:cNvSpPr txBox="1"/>
          <p:nvPr/>
        </p:nvSpPr>
        <p:spPr>
          <a:xfrm>
            <a:off x="669950" y="1170125"/>
            <a:ext cx="6612000" cy="6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Work Sans Light"/>
                <a:ea typeface="Work Sans Light"/>
                <a:cs typeface="Work Sans Light"/>
                <a:sym typeface="Work Sans Light"/>
              </a:rPr>
              <a:t>Watch and listen while your classmates perform their skits. Then, raise your hand to guess their characters!</a:t>
            </a:r>
            <a:endParaRPr sz="1800">
              <a:solidFill>
                <a:srgbClr val="000000"/>
              </a:solidFill>
              <a:latin typeface="Work Sans Light"/>
              <a:ea typeface="Work Sans Light"/>
              <a:cs typeface="Work Sans Light"/>
              <a:sym typeface="Work Sans Light"/>
            </a:endParaRPr>
          </a:p>
        </p:txBody>
      </p:sp>
      <p:sp>
        <p:nvSpPr>
          <p:cNvPr id="104" name="Google Shape;104;p18"/>
          <p:cNvSpPr txBox="1"/>
          <p:nvPr/>
        </p:nvSpPr>
        <p:spPr>
          <a:xfrm>
            <a:off x="669950" y="915150"/>
            <a:ext cx="6066600" cy="33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latin typeface="Work Sans"/>
                <a:ea typeface="Work Sans"/>
                <a:cs typeface="Work Sans"/>
                <a:sym typeface="Work Sans"/>
              </a:rPr>
              <a:t>GUESS</a:t>
            </a:r>
            <a:endParaRPr b="1" sz="2400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pic>
        <p:nvPicPr>
          <p:cNvPr id="105" name="Google Shape;105;p18" title="Mural Scroll.mp4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28050" y="1871226"/>
            <a:ext cx="7574725" cy="32722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9"/>
          <p:cNvSpPr/>
          <p:nvPr/>
        </p:nvSpPr>
        <p:spPr>
          <a:xfrm>
            <a:off x="0" y="-9425"/>
            <a:ext cx="9162900" cy="5143500"/>
          </a:xfrm>
          <a:prstGeom prst="rect">
            <a:avLst/>
          </a:prstGeom>
          <a:solidFill>
            <a:srgbClr val="F88A4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11" name="Google Shape;111;p19"/>
          <p:cNvPicPr preferRelativeResize="0"/>
          <p:nvPr/>
        </p:nvPicPr>
        <p:blipFill rotWithShape="1">
          <a:blip r:embed="rId3">
            <a:alphaModFix/>
          </a:blip>
          <a:srcRect b="0" l="0" r="2799" t="10096"/>
          <a:stretch/>
        </p:blipFill>
        <p:spPr>
          <a:xfrm>
            <a:off x="4527625" y="-9425"/>
            <a:ext cx="4635276" cy="4287351"/>
          </a:xfrm>
          <a:prstGeom prst="rect">
            <a:avLst/>
          </a:prstGeom>
          <a:noFill/>
          <a:ln>
            <a:noFill/>
          </a:ln>
        </p:spPr>
      </p:pic>
      <p:sp>
        <p:nvSpPr>
          <p:cNvPr id="112" name="Google Shape;112;p19"/>
          <p:cNvSpPr txBox="1"/>
          <p:nvPr/>
        </p:nvSpPr>
        <p:spPr>
          <a:xfrm>
            <a:off x="676250" y="2402000"/>
            <a:ext cx="6066600" cy="107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000000"/>
                </a:solidFill>
                <a:latin typeface="Work Sans"/>
                <a:ea typeface="Work Sans"/>
                <a:cs typeface="Work Sans"/>
                <a:sym typeface="Work Sans"/>
              </a:rPr>
              <a:t>End of Lesson 1b - Extension Activity:</a:t>
            </a:r>
            <a:br>
              <a:rPr b="1" lang="en" sz="2400">
                <a:solidFill>
                  <a:srgbClr val="000000"/>
                </a:solidFill>
                <a:latin typeface="Work Sans"/>
                <a:ea typeface="Work Sans"/>
                <a:cs typeface="Work Sans"/>
                <a:sym typeface="Work Sans"/>
              </a:rPr>
            </a:br>
            <a:r>
              <a:rPr b="1" lang="en" sz="3600">
                <a:solidFill>
                  <a:srgbClr val="000000"/>
                </a:solidFill>
                <a:latin typeface="Work Sans"/>
                <a:ea typeface="Work Sans"/>
                <a:cs typeface="Work Sans"/>
                <a:sym typeface="Work Sans"/>
              </a:rPr>
              <a:t>Thank </a:t>
            </a:r>
            <a:r>
              <a:rPr b="1" lang="en" sz="3600">
                <a:latin typeface="Work Sans"/>
                <a:ea typeface="Work Sans"/>
                <a:cs typeface="Work Sans"/>
                <a:sym typeface="Work Sans"/>
              </a:rPr>
              <a:t>Y</a:t>
            </a:r>
            <a:r>
              <a:rPr b="1" lang="en" sz="3600">
                <a:solidFill>
                  <a:srgbClr val="000000"/>
                </a:solidFill>
                <a:latin typeface="Work Sans"/>
                <a:ea typeface="Work Sans"/>
                <a:cs typeface="Work Sans"/>
                <a:sym typeface="Work Sans"/>
              </a:rPr>
              <a:t>ou!</a:t>
            </a:r>
            <a:endParaRPr b="1" sz="3600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pic>
        <p:nvPicPr>
          <p:cNvPr id="113" name="Google Shape;113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76300" y="4126775"/>
            <a:ext cx="1160364" cy="858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4" name="Google Shape;114;p19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916829" y="4279288"/>
            <a:ext cx="1506272" cy="5534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