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embeddedFontLst>
    <p:embeddedFont>
      <p:font typeface="Work Sans"/>
      <p:regular r:id="rId19"/>
      <p:bold r:id="rId20"/>
      <p:italic r:id="rId21"/>
      <p:boldItalic r:id="rId22"/>
    </p:embeddedFont>
    <p:embeddedFont>
      <p:font typeface="Work Sans Light"/>
      <p:regular r:id="rId23"/>
      <p:bold r:id="rId24"/>
      <p:italic r:id="rId25"/>
      <p:boldItalic r:id="rId26"/>
    </p:embeddedFont>
    <p:embeddedFont>
      <p:font typeface="Work Sans SemiBold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5817754-974B-43F5-A968-3C9CF8D03CDF}">
  <a:tblStyle styleId="{55817754-974B-43F5-A968-3C9CF8D03CD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WorkSans-bold.fntdata"/><Relationship Id="rId22" Type="http://schemas.openxmlformats.org/officeDocument/2006/relationships/font" Target="fonts/WorkSans-boldItalic.fntdata"/><Relationship Id="rId21" Type="http://schemas.openxmlformats.org/officeDocument/2006/relationships/font" Target="fonts/WorkSans-italic.fntdata"/><Relationship Id="rId24" Type="http://schemas.openxmlformats.org/officeDocument/2006/relationships/font" Target="fonts/WorkSansLight-bold.fntdata"/><Relationship Id="rId23" Type="http://schemas.openxmlformats.org/officeDocument/2006/relationships/font" Target="fonts/WorkSansLight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WorkSansLight-boldItalic.fntdata"/><Relationship Id="rId25" Type="http://schemas.openxmlformats.org/officeDocument/2006/relationships/font" Target="fonts/WorkSansLight-italic.fntdata"/><Relationship Id="rId28" Type="http://schemas.openxmlformats.org/officeDocument/2006/relationships/font" Target="fonts/WorkSansSemiBold-bold.fntdata"/><Relationship Id="rId27" Type="http://schemas.openxmlformats.org/officeDocument/2006/relationships/font" Target="fonts/WorkSansSemiBold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WorkSansSemiBold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schemas.openxmlformats.org/officeDocument/2006/relationships/font" Target="fonts/WorkSansSemiBold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WorkSans-regular.fntdata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f39b693670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f39b693670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f0fd609020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f0fd609020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f0fd609020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f0fd609020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f39b693670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f39b693670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ecac17fbb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ecac17fbb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ecac17fbb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ecac17fbb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f004e9608c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f004e9608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f004e9608c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f004e9608c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f0fd609020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f0fd609020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f0fd609020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f0fd609020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f0fd609020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f0fd609020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f0fd609020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f0fd609020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5" Type="http://schemas.openxmlformats.org/officeDocument/2006/relationships/image" Target="../media/image3.png"/><Relationship Id="rId6" Type="http://schemas.openxmlformats.org/officeDocument/2006/relationships/image" Target="../media/image11.png"/><Relationship Id="rId7" Type="http://schemas.openxmlformats.org/officeDocument/2006/relationships/image" Target="../media/image5.png"/><Relationship Id="rId8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5" Type="http://schemas.openxmlformats.org/officeDocument/2006/relationships/image" Target="../media/image3.png"/><Relationship Id="rId6" Type="http://schemas.openxmlformats.org/officeDocument/2006/relationships/image" Target="../media/image11.png"/><Relationship Id="rId7" Type="http://schemas.openxmlformats.org/officeDocument/2006/relationships/image" Target="../media/image5.png"/><Relationship Id="rId8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8F7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0" l="0" r="0" t="11870"/>
          <a:stretch/>
        </p:blipFill>
        <p:spPr>
          <a:xfrm>
            <a:off x="5069425" y="0"/>
            <a:ext cx="3949176" cy="348050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6" name="Google Shape;56;p13"/>
          <p:cNvGraphicFramePr/>
          <p:nvPr/>
        </p:nvGraphicFramePr>
        <p:xfrm>
          <a:off x="676250" y="117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{55817754-974B-43F5-A968-3C9CF8D03CDF}</a:tableStyleId>
              </a:tblPr>
              <a:tblGrid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38761D"/>
                          </a:solidFill>
                        </a:rPr>
                        <a:t>3</a:t>
                      </a:r>
                      <a:endParaRPr b="1">
                        <a:solidFill>
                          <a:srgbClr val="38761D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6B26B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9CB9C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9CB9C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9CB9C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9CB9C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9CB9C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9CB9C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7" name="Google Shape;57;p13"/>
          <p:cNvSpPr txBox="1"/>
          <p:nvPr/>
        </p:nvSpPr>
        <p:spPr>
          <a:xfrm>
            <a:off x="676250" y="2402000"/>
            <a:ext cx="7838100" cy="10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Lesson </a:t>
            </a:r>
            <a:r>
              <a:rPr lang="en" sz="2400">
                <a:latin typeface="Work Sans"/>
                <a:ea typeface="Work Sans"/>
                <a:cs typeface="Work Sans"/>
                <a:sym typeface="Work Sans"/>
              </a:rPr>
              <a:t>2</a:t>
            </a:r>
            <a:r>
              <a:rPr lang="en" sz="240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:</a:t>
            </a:r>
            <a:br>
              <a:rPr b="1" lang="en" sz="240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</a:br>
            <a:r>
              <a:rPr b="1" lang="en" sz="3600">
                <a:latin typeface="Work Sans"/>
                <a:ea typeface="Work Sans"/>
                <a:cs typeface="Work Sans"/>
                <a:sym typeface="Work Sans"/>
              </a:rPr>
              <a:t>Climate Justice in Lenapehoking</a:t>
            </a:r>
            <a:endParaRPr b="1" sz="360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676300" y="3725925"/>
            <a:ext cx="64644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Objective: Working in groups, students analyze one panel of a climate justice infographic, in order to share local examples of humans changing the environment for better and for worse.</a:t>
            </a:r>
            <a:endParaRPr>
              <a:solidFill>
                <a:schemeClr val="dk1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250" y="979250"/>
            <a:ext cx="3638074" cy="363807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2" name="Google Shape;182;p22"/>
          <p:cNvGraphicFramePr/>
          <p:nvPr/>
        </p:nvGraphicFramePr>
        <p:xfrm>
          <a:off x="676250" y="117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{55817754-974B-43F5-A968-3C9CF8D03CDF}</a:tableStyleId>
              </a:tblPr>
              <a:tblGrid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3C47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B6D7A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3C47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3C47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3C47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</a:rPr>
                        <a:t>42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A2C4C9"/>
                          </a:solidFill>
                        </a:rPr>
                        <a:t>45</a:t>
                      </a:r>
                      <a:endParaRPr b="1">
                        <a:solidFill>
                          <a:srgbClr val="A2C4C9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83" name="Google Shape;183;p22"/>
          <p:cNvSpPr txBox="1"/>
          <p:nvPr/>
        </p:nvSpPr>
        <p:spPr>
          <a:xfrm>
            <a:off x="4692600" y="1415725"/>
            <a:ext cx="35592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Main idea</a:t>
            </a:r>
            <a:endParaRPr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Author’s purpose or point of view</a:t>
            </a:r>
            <a:endParaRPr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One problem or issue</a:t>
            </a:r>
            <a:endParaRPr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What are people and communities doing to help solve the problem?</a:t>
            </a:r>
            <a:endParaRPr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3 key words or phrases</a:t>
            </a:r>
            <a:endParaRPr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3 key pictures or images</a:t>
            </a:r>
            <a:endParaRPr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What we still wonder</a:t>
            </a:r>
            <a:endParaRPr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184" name="Google Shape;184;p22"/>
          <p:cNvCxnSpPr/>
          <p:nvPr/>
        </p:nvCxnSpPr>
        <p:spPr>
          <a:xfrm>
            <a:off x="4792100" y="1848025"/>
            <a:ext cx="3589800" cy="0"/>
          </a:xfrm>
          <a:prstGeom prst="straightConnector1">
            <a:avLst/>
          </a:prstGeom>
          <a:noFill/>
          <a:ln cap="flat" cmpd="sng" w="9525">
            <a:solidFill>
              <a:srgbClr val="98F78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5" name="Google Shape;185;p22"/>
          <p:cNvCxnSpPr/>
          <p:nvPr/>
        </p:nvCxnSpPr>
        <p:spPr>
          <a:xfrm>
            <a:off x="4792100" y="2271150"/>
            <a:ext cx="3589800" cy="0"/>
          </a:xfrm>
          <a:prstGeom prst="straightConnector1">
            <a:avLst/>
          </a:prstGeom>
          <a:noFill/>
          <a:ln cap="flat" cmpd="sng" w="9525">
            <a:solidFill>
              <a:srgbClr val="98F78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6" name="Google Shape;186;p22"/>
          <p:cNvCxnSpPr/>
          <p:nvPr/>
        </p:nvCxnSpPr>
        <p:spPr>
          <a:xfrm>
            <a:off x="4792100" y="2674225"/>
            <a:ext cx="3589800" cy="0"/>
          </a:xfrm>
          <a:prstGeom prst="straightConnector1">
            <a:avLst/>
          </a:prstGeom>
          <a:noFill/>
          <a:ln cap="flat" cmpd="sng" w="9525">
            <a:solidFill>
              <a:srgbClr val="98F78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7" name="Google Shape;187;p22"/>
          <p:cNvCxnSpPr/>
          <p:nvPr/>
        </p:nvCxnSpPr>
        <p:spPr>
          <a:xfrm>
            <a:off x="4792100" y="3327925"/>
            <a:ext cx="3589800" cy="0"/>
          </a:xfrm>
          <a:prstGeom prst="straightConnector1">
            <a:avLst/>
          </a:prstGeom>
          <a:noFill/>
          <a:ln cap="flat" cmpd="sng" w="9525">
            <a:solidFill>
              <a:srgbClr val="98F78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8" name="Google Shape;188;p22"/>
          <p:cNvCxnSpPr/>
          <p:nvPr/>
        </p:nvCxnSpPr>
        <p:spPr>
          <a:xfrm>
            <a:off x="4792100" y="3765075"/>
            <a:ext cx="3589800" cy="0"/>
          </a:xfrm>
          <a:prstGeom prst="straightConnector1">
            <a:avLst/>
          </a:prstGeom>
          <a:noFill/>
          <a:ln cap="flat" cmpd="sng" w="9525">
            <a:solidFill>
              <a:srgbClr val="98F78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9" name="Google Shape;189;p22"/>
          <p:cNvCxnSpPr/>
          <p:nvPr/>
        </p:nvCxnSpPr>
        <p:spPr>
          <a:xfrm>
            <a:off x="4792100" y="4188200"/>
            <a:ext cx="3589800" cy="0"/>
          </a:xfrm>
          <a:prstGeom prst="straightConnector1">
            <a:avLst/>
          </a:prstGeom>
          <a:noFill/>
          <a:ln cap="flat" cmpd="sng" w="9525">
            <a:solidFill>
              <a:srgbClr val="98F78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0" name="Google Shape;190;p22"/>
          <p:cNvSpPr txBox="1"/>
          <p:nvPr/>
        </p:nvSpPr>
        <p:spPr>
          <a:xfrm>
            <a:off x="4692600" y="915150"/>
            <a:ext cx="4451400" cy="3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Work Sans"/>
                <a:ea typeface="Work Sans"/>
                <a:cs typeface="Work Sans"/>
                <a:sym typeface="Work Sans"/>
              </a:rPr>
              <a:t>SHARE</a:t>
            </a:r>
            <a:endParaRPr b="1" sz="240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250" y="979250"/>
            <a:ext cx="3638074" cy="363807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6" name="Google Shape;196;p23"/>
          <p:cNvGraphicFramePr/>
          <p:nvPr/>
        </p:nvGraphicFramePr>
        <p:xfrm>
          <a:off x="676250" y="117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{55817754-974B-43F5-A968-3C9CF8D03CDF}</a:tableStyleId>
              </a:tblPr>
              <a:tblGrid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3C47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B6D7A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3C47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3C47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3C47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</a:rPr>
                        <a:t>45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C4C9"/>
                    </a:solidFill>
                  </a:tcPr>
                </a:tc>
              </a:tr>
            </a:tbl>
          </a:graphicData>
        </a:graphic>
      </p:graphicFrame>
      <p:sp>
        <p:nvSpPr>
          <p:cNvPr id="197" name="Google Shape;197;p23"/>
          <p:cNvSpPr txBox="1"/>
          <p:nvPr/>
        </p:nvSpPr>
        <p:spPr>
          <a:xfrm>
            <a:off x="4692600" y="1415725"/>
            <a:ext cx="35592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Main idea</a:t>
            </a:r>
            <a:endParaRPr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Author’s purpose or point of view</a:t>
            </a:r>
            <a:endParaRPr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One problem or issue</a:t>
            </a:r>
            <a:endParaRPr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What are people and communities doing to help solve the problem?</a:t>
            </a:r>
            <a:endParaRPr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3 key words or phrases</a:t>
            </a:r>
            <a:endParaRPr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3 key pictures or images</a:t>
            </a:r>
            <a:endParaRPr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What we still wonder</a:t>
            </a:r>
            <a:endParaRPr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198" name="Google Shape;198;p23"/>
          <p:cNvCxnSpPr/>
          <p:nvPr/>
        </p:nvCxnSpPr>
        <p:spPr>
          <a:xfrm>
            <a:off x="4792100" y="1848025"/>
            <a:ext cx="3589800" cy="0"/>
          </a:xfrm>
          <a:prstGeom prst="straightConnector1">
            <a:avLst/>
          </a:prstGeom>
          <a:noFill/>
          <a:ln cap="flat" cmpd="sng" w="9525">
            <a:solidFill>
              <a:srgbClr val="98F78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9" name="Google Shape;199;p23"/>
          <p:cNvCxnSpPr/>
          <p:nvPr/>
        </p:nvCxnSpPr>
        <p:spPr>
          <a:xfrm>
            <a:off x="4792100" y="2271150"/>
            <a:ext cx="3589800" cy="0"/>
          </a:xfrm>
          <a:prstGeom prst="straightConnector1">
            <a:avLst/>
          </a:prstGeom>
          <a:noFill/>
          <a:ln cap="flat" cmpd="sng" w="9525">
            <a:solidFill>
              <a:srgbClr val="98F78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0" name="Google Shape;200;p23"/>
          <p:cNvCxnSpPr/>
          <p:nvPr/>
        </p:nvCxnSpPr>
        <p:spPr>
          <a:xfrm>
            <a:off x="4792100" y="2674225"/>
            <a:ext cx="3589800" cy="0"/>
          </a:xfrm>
          <a:prstGeom prst="straightConnector1">
            <a:avLst/>
          </a:prstGeom>
          <a:noFill/>
          <a:ln cap="flat" cmpd="sng" w="9525">
            <a:solidFill>
              <a:srgbClr val="98F78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1" name="Google Shape;201;p23"/>
          <p:cNvCxnSpPr/>
          <p:nvPr/>
        </p:nvCxnSpPr>
        <p:spPr>
          <a:xfrm>
            <a:off x="4792100" y="3327925"/>
            <a:ext cx="3589800" cy="0"/>
          </a:xfrm>
          <a:prstGeom prst="straightConnector1">
            <a:avLst/>
          </a:prstGeom>
          <a:noFill/>
          <a:ln cap="flat" cmpd="sng" w="9525">
            <a:solidFill>
              <a:srgbClr val="98F78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2" name="Google Shape;202;p23"/>
          <p:cNvCxnSpPr/>
          <p:nvPr/>
        </p:nvCxnSpPr>
        <p:spPr>
          <a:xfrm>
            <a:off x="4792100" y="3765075"/>
            <a:ext cx="3589800" cy="0"/>
          </a:xfrm>
          <a:prstGeom prst="straightConnector1">
            <a:avLst/>
          </a:prstGeom>
          <a:noFill/>
          <a:ln cap="flat" cmpd="sng" w="9525">
            <a:solidFill>
              <a:srgbClr val="98F78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3" name="Google Shape;203;p23"/>
          <p:cNvCxnSpPr/>
          <p:nvPr/>
        </p:nvCxnSpPr>
        <p:spPr>
          <a:xfrm>
            <a:off x="4792100" y="4188200"/>
            <a:ext cx="3589800" cy="0"/>
          </a:xfrm>
          <a:prstGeom prst="straightConnector1">
            <a:avLst/>
          </a:prstGeom>
          <a:noFill/>
          <a:ln cap="flat" cmpd="sng" w="9525">
            <a:solidFill>
              <a:srgbClr val="98F78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4" name="Google Shape;204;p23"/>
          <p:cNvSpPr txBox="1"/>
          <p:nvPr/>
        </p:nvSpPr>
        <p:spPr>
          <a:xfrm>
            <a:off x="4692600" y="915150"/>
            <a:ext cx="4451400" cy="3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Work Sans"/>
                <a:ea typeface="Work Sans"/>
                <a:cs typeface="Work Sans"/>
                <a:sym typeface="Work Sans"/>
              </a:rPr>
              <a:t>SHARE</a:t>
            </a:r>
            <a:endParaRPr b="1" sz="240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8F7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0" name="Google Shape;210;p24"/>
          <p:cNvPicPr preferRelativeResize="0"/>
          <p:nvPr/>
        </p:nvPicPr>
        <p:blipFill rotWithShape="1">
          <a:blip r:embed="rId3">
            <a:alphaModFix/>
          </a:blip>
          <a:srcRect b="0" l="0" r="0" t="11870"/>
          <a:stretch/>
        </p:blipFill>
        <p:spPr>
          <a:xfrm>
            <a:off x="5069425" y="0"/>
            <a:ext cx="3949176" cy="3480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4"/>
          <p:cNvSpPr txBox="1"/>
          <p:nvPr/>
        </p:nvSpPr>
        <p:spPr>
          <a:xfrm>
            <a:off x="676250" y="2402000"/>
            <a:ext cx="7838100" cy="10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Work Sans"/>
                <a:ea typeface="Work Sans"/>
                <a:cs typeface="Work Sans"/>
                <a:sym typeface="Work Sans"/>
              </a:rPr>
              <a:t>End of </a:t>
            </a:r>
            <a:r>
              <a:rPr lang="en" sz="240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Lesson </a:t>
            </a:r>
            <a:r>
              <a:rPr lang="en" sz="2400">
                <a:latin typeface="Work Sans"/>
                <a:ea typeface="Work Sans"/>
                <a:cs typeface="Work Sans"/>
                <a:sym typeface="Work Sans"/>
              </a:rPr>
              <a:t>3</a:t>
            </a:r>
            <a:r>
              <a:rPr lang="en" sz="240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:</a:t>
            </a:r>
            <a:br>
              <a:rPr b="1" lang="en" sz="240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</a:br>
            <a:r>
              <a:rPr b="1" lang="en" sz="3600">
                <a:latin typeface="Work Sans"/>
                <a:ea typeface="Work Sans"/>
                <a:cs typeface="Work Sans"/>
                <a:sym typeface="Work Sans"/>
              </a:rPr>
              <a:t>Thank You!</a:t>
            </a:r>
            <a:endParaRPr b="1" sz="360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212" name="Google Shape;21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6300" y="4126775"/>
            <a:ext cx="1160364" cy="85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16829" y="4279288"/>
            <a:ext cx="1506272" cy="553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676250" y="4334400"/>
            <a:ext cx="3504600" cy="52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>
                <a:latin typeface="Work Sans"/>
                <a:ea typeface="Work Sans"/>
                <a:cs typeface="Work Sans"/>
                <a:sym typeface="Work Sans"/>
              </a:rPr>
              <a:t>Note: Each infographic panel also has its own vocabulary words and definitions.</a:t>
            </a:r>
            <a:endParaRPr sz="12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578400" y="915225"/>
            <a:ext cx="7987200" cy="594300"/>
          </a:xfrm>
          <a:prstGeom prst="roundRect">
            <a:avLst>
              <a:gd fmla="val 39673" name="adj"/>
            </a:avLst>
          </a:prstGeom>
          <a:noFill/>
          <a:ln cap="flat" cmpd="sng" w="28575">
            <a:solidFill>
              <a:srgbClr val="98F7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4"/>
          <p:cNvSpPr txBox="1"/>
          <p:nvPr/>
        </p:nvSpPr>
        <p:spPr>
          <a:xfrm>
            <a:off x="669950" y="915150"/>
            <a:ext cx="60666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Key Terms</a:t>
            </a:r>
            <a:endParaRPr b="1" sz="360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676250" y="2838350"/>
            <a:ext cx="47469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>
                <a:solidFill>
                  <a:srgbClr val="595959"/>
                </a:solidFill>
                <a:latin typeface="Work Sans"/>
                <a:ea typeface="Work Sans"/>
                <a:cs typeface="Work Sans"/>
                <a:sym typeface="Work Sans"/>
              </a:rPr>
              <a:t>Analyze</a:t>
            </a:r>
            <a:r>
              <a:rPr b="1" lang="en">
                <a:solidFill>
                  <a:srgbClr val="595959"/>
                </a:solidFill>
                <a:latin typeface="Work Sans"/>
                <a:ea typeface="Work Sans"/>
                <a:cs typeface="Work Sans"/>
                <a:sym typeface="Work Sans"/>
              </a:rPr>
              <a:t>:</a:t>
            </a:r>
            <a:r>
              <a:rPr lang="en">
                <a:solidFill>
                  <a:srgbClr val="595959"/>
                </a:solidFill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to study something carefully and in depth</a:t>
            </a:r>
            <a:endParaRPr>
              <a:solidFill>
                <a:srgbClr val="595959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676250" y="1765425"/>
            <a:ext cx="4833900" cy="9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Infographic:</a:t>
            </a:r>
            <a:r>
              <a:rPr lang="en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 a visual display that makes information easy to understand by using colors, sizes, shapes, numbers, words, charts, graphs, and images</a:t>
            </a:r>
            <a:endParaRPr b="1">
              <a:solidFill>
                <a:srgbClr val="595959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676250" y="3381775"/>
            <a:ext cx="47880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>
                <a:solidFill>
                  <a:srgbClr val="595959"/>
                </a:solidFill>
                <a:latin typeface="Work Sans"/>
                <a:ea typeface="Work Sans"/>
                <a:cs typeface="Work Sans"/>
                <a:sym typeface="Work Sans"/>
              </a:rPr>
              <a:t>Climate Justice</a:t>
            </a:r>
            <a:r>
              <a:rPr b="1" lang="en">
                <a:solidFill>
                  <a:srgbClr val="595959"/>
                </a:solidFill>
                <a:latin typeface="Work Sans"/>
                <a:ea typeface="Work Sans"/>
                <a:cs typeface="Work Sans"/>
                <a:sym typeface="Work Sans"/>
              </a:rPr>
              <a:t>:</a:t>
            </a:r>
            <a:r>
              <a:rPr lang="en">
                <a:solidFill>
                  <a:srgbClr val="595959"/>
                </a:solidFill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i="1" lang="en">
                <a:solidFill>
                  <a:srgbClr val="595959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by the end of this unit, you should be able to define this term in your own words!</a:t>
            </a:r>
            <a:endParaRPr i="1">
              <a:solidFill>
                <a:srgbClr val="595959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graphicFrame>
        <p:nvGraphicFramePr>
          <p:cNvPr id="69" name="Google Shape;69;p14"/>
          <p:cNvGraphicFramePr/>
          <p:nvPr/>
        </p:nvGraphicFramePr>
        <p:xfrm>
          <a:off x="676250" y="117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{55817754-974B-43F5-A968-3C9CF8D03CDF}</a:tableStyleId>
              </a:tblPr>
              <a:tblGrid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</a:rPr>
                        <a:t>3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6B26B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9CB9C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9CB9C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9CB9C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9CB9C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9CB9C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9CB9C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1975" y="413900"/>
            <a:ext cx="2340000" cy="279965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/>
        </p:nvSpPr>
        <p:spPr>
          <a:xfrm>
            <a:off x="676250" y="2838350"/>
            <a:ext cx="47469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>
                <a:solidFill>
                  <a:srgbClr val="595959"/>
                </a:solidFill>
                <a:latin typeface="Work Sans"/>
                <a:ea typeface="Work Sans"/>
                <a:cs typeface="Work Sans"/>
                <a:sym typeface="Work Sans"/>
              </a:rPr>
              <a:t>Analyze</a:t>
            </a:r>
            <a:endParaRPr>
              <a:solidFill>
                <a:srgbClr val="595959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676250" y="1765425"/>
            <a:ext cx="4833900" cy="9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Infographic</a:t>
            </a:r>
            <a:endParaRPr b="1">
              <a:solidFill>
                <a:srgbClr val="595959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676250" y="3381775"/>
            <a:ext cx="47880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>
                <a:solidFill>
                  <a:srgbClr val="595959"/>
                </a:solidFill>
                <a:latin typeface="Work Sans"/>
                <a:ea typeface="Work Sans"/>
                <a:cs typeface="Work Sans"/>
                <a:sym typeface="Work Sans"/>
              </a:rPr>
              <a:t>Climate Justice</a:t>
            </a:r>
            <a:endParaRPr i="1">
              <a:solidFill>
                <a:srgbClr val="595959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" name="Google Shape;78;p15"/>
          <p:cNvGraphicFramePr/>
          <p:nvPr/>
        </p:nvGraphicFramePr>
        <p:xfrm>
          <a:off x="676250" y="117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{55817754-974B-43F5-A968-3C9CF8D03CDF}</a:tableStyleId>
              </a:tblPr>
              <a:tblGrid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</a:rPr>
                        <a:t>6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6AA84F"/>
                          </a:solidFill>
                        </a:rPr>
                        <a:t>8</a:t>
                      </a:r>
                      <a:endParaRPr b="1">
                        <a:solidFill>
                          <a:srgbClr val="6AA84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9CB9C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9CB9C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9CB9C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9CB9C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9CB9C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9CB9C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79" name="Google Shape;79;p15"/>
          <p:cNvSpPr txBox="1"/>
          <p:nvPr/>
        </p:nvSpPr>
        <p:spPr>
          <a:xfrm>
            <a:off x="669950" y="2571750"/>
            <a:ext cx="2303400" cy="14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Work Sans Light"/>
                <a:ea typeface="Work Sans Light"/>
                <a:cs typeface="Work Sans Light"/>
                <a:sym typeface="Work Sans Light"/>
              </a:rPr>
              <a:t>What does it mean to </a:t>
            </a:r>
            <a:r>
              <a:rPr lang="en" sz="2100">
                <a:latin typeface="Work Sans SemiBold"/>
                <a:ea typeface="Work Sans SemiBold"/>
                <a:cs typeface="Work Sans SemiBold"/>
                <a:sym typeface="Work Sans SemiBold"/>
              </a:rPr>
              <a:t>analyze</a:t>
            </a:r>
            <a:r>
              <a:rPr lang="en" sz="2100">
                <a:latin typeface="Work Sans Light"/>
                <a:ea typeface="Work Sans Light"/>
                <a:cs typeface="Work Sans Light"/>
                <a:sym typeface="Work Sans Light"/>
              </a:rPr>
              <a:t> something?</a:t>
            </a:r>
            <a:endParaRPr sz="2100">
              <a:solidFill>
                <a:srgbClr val="000000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669950" y="915150"/>
            <a:ext cx="6066600" cy="3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Work Sans"/>
                <a:ea typeface="Work Sans"/>
                <a:cs typeface="Work Sans"/>
                <a:sym typeface="Work Sans"/>
              </a:rPr>
              <a:t>Raise your hand to answer:</a:t>
            </a:r>
            <a:endParaRPr b="1" sz="240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3150575" y="2571750"/>
            <a:ext cx="2686200" cy="14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Work Sans Light"/>
                <a:ea typeface="Work Sans Light"/>
                <a:cs typeface="Work Sans Light"/>
                <a:sym typeface="Work Sans Light"/>
              </a:rPr>
              <a:t>Can you give an example of a time when you </a:t>
            </a:r>
            <a:r>
              <a:rPr lang="en" sz="2100">
                <a:latin typeface="Work Sans SemiBold"/>
                <a:ea typeface="Work Sans SemiBold"/>
                <a:cs typeface="Work Sans SemiBold"/>
                <a:sym typeface="Work Sans SemiBold"/>
              </a:rPr>
              <a:t>analyzed</a:t>
            </a:r>
            <a:r>
              <a:rPr lang="en" sz="2100">
                <a:latin typeface="Work Sans Light"/>
                <a:ea typeface="Work Sans Light"/>
                <a:cs typeface="Work Sans Light"/>
                <a:sym typeface="Work Sans Light"/>
              </a:rPr>
              <a:t> something?</a:t>
            </a:r>
            <a:endParaRPr sz="2100">
              <a:solidFill>
                <a:srgbClr val="000000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6289275" y="2571750"/>
            <a:ext cx="2559600" cy="11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Work Sans Light"/>
                <a:ea typeface="Work Sans Light"/>
                <a:cs typeface="Work Sans Light"/>
                <a:sym typeface="Work Sans Light"/>
              </a:rPr>
              <a:t>What is the point of </a:t>
            </a:r>
            <a:r>
              <a:rPr lang="en" sz="2100">
                <a:latin typeface="Work Sans SemiBold"/>
                <a:ea typeface="Work Sans SemiBold"/>
                <a:cs typeface="Work Sans SemiBold"/>
                <a:sym typeface="Work Sans SemiBold"/>
              </a:rPr>
              <a:t>analyzing</a:t>
            </a:r>
            <a:r>
              <a:rPr lang="en" sz="2100">
                <a:latin typeface="Work Sans Light"/>
                <a:ea typeface="Work Sans Light"/>
                <a:cs typeface="Work Sans Light"/>
                <a:sym typeface="Work Sans Light"/>
              </a:rPr>
              <a:t> something?</a:t>
            </a:r>
            <a:endParaRPr sz="2100">
              <a:solidFill>
                <a:srgbClr val="000000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pic>
        <p:nvPicPr>
          <p:cNvPr id="83" name="Google Shape;8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138" y="1452150"/>
            <a:ext cx="602924" cy="119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1375" y="1529263"/>
            <a:ext cx="1273375" cy="889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89275" y="1312056"/>
            <a:ext cx="955650" cy="132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/>
        </p:nvSpPr>
        <p:spPr>
          <a:xfrm>
            <a:off x="6887600" y="2287575"/>
            <a:ext cx="1914600" cy="11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Together with your group, fill out the Infographic Presentation Organizer handout</a:t>
            </a:r>
            <a:endParaRPr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91" name="Google Shape;9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4322" y="979250"/>
            <a:ext cx="1868331" cy="186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6250" y="979250"/>
            <a:ext cx="1868331" cy="186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32394" y="979250"/>
            <a:ext cx="1868331" cy="186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6250" y="2929300"/>
            <a:ext cx="1868331" cy="186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54322" y="2929289"/>
            <a:ext cx="1868331" cy="186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32394" y="2929289"/>
            <a:ext cx="1868331" cy="186832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 txBox="1"/>
          <p:nvPr/>
        </p:nvSpPr>
        <p:spPr>
          <a:xfrm>
            <a:off x="6887600" y="979250"/>
            <a:ext cx="1914600" cy="10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Each group will analyze one of these six infographic panels</a:t>
            </a:r>
            <a:endParaRPr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graphicFrame>
        <p:nvGraphicFramePr>
          <p:cNvPr id="98" name="Google Shape;98;p16"/>
          <p:cNvGraphicFramePr/>
          <p:nvPr/>
        </p:nvGraphicFramePr>
        <p:xfrm>
          <a:off x="676250" y="117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{55817754-974B-43F5-A968-3C9CF8D03CDF}</a:tableStyleId>
              </a:tblPr>
              <a:tblGrid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</a:rPr>
                        <a:t>8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9CB9C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9CB9C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9CB9C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9CB9C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9CB9C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9CB9C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99" name="Google Shape;99;p16"/>
          <p:cNvCxnSpPr/>
          <p:nvPr/>
        </p:nvCxnSpPr>
        <p:spPr>
          <a:xfrm>
            <a:off x="6887600" y="1000475"/>
            <a:ext cx="1659300" cy="0"/>
          </a:xfrm>
          <a:prstGeom prst="straightConnector1">
            <a:avLst/>
          </a:prstGeom>
          <a:noFill/>
          <a:ln cap="flat" cmpd="sng" w="38100">
            <a:solidFill>
              <a:srgbClr val="98F78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0" name="Google Shape;100;p16"/>
          <p:cNvCxnSpPr/>
          <p:nvPr/>
        </p:nvCxnSpPr>
        <p:spPr>
          <a:xfrm>
            <a:off x="6887600" y="2287563"/>
            <a:ext cx="1659300" cy="0"/>
          </a:xfrm>
          <a:prstGeom prst="straightConnector1">
            <a:avLst/>
          </a:prstGeom>
          <a:noFill/>
          <a:ln cap="flat" cmpd="sng" w="38100">
            <a:solidFill>
              <a:srgbClr val="98F78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1" name="Google Shape;101;p16"/>
          <p:cNvSpPr txBox="1"/>
          <p:nvPr/>
        </p:nvSpPr>
        <p:spPr>
          <a:xfrm>
            <a:off x="6887600" y="3844200"/>
            <a:ext cx="1914600" cy="10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Then, present your infographic panel to the rest of the class</a:t>
            </a:r>
            <a:endParaRPr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102" name="Google Shape;102;p16"/>
          <p:cNvCxnSpPr/>
          <p:nvPr/>
        </p:nvCxnSpPr>
        <p:spPr>
          <a:xfrm>
            <a:off x="6887600" y="3844188"/>
            <a:ext cx="1659300" cy="0"/>
          </a:xfrm>
          <a:prstGeom prst="straightConnector1">
            <a:avLst/>
          </a:prstGeom>
          <a:noFill/>
          <a:ln cap="flat" cmpd="sng" w="38100">
            <a:solidFill>
              <a:srgbClr val="98F78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1786" y="1349675"/>
            <a:ext cx="1531601" cy="1596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6250" y="1349675"/>
            <a:ext cx="1531601" cy="1596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27323" y="1349675"/>
            <a:ext cx="1531601" cy="1596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6250" y="3149673"/>
            <a:ext cx="1531601" cy="1596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51787" y="3149664"/>
            <a:ext cx="1531601" cy="1596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27323" y="3149664"/>
            <a:ext cx="1531601" cy="15969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3" name="Google Shape;113;p17"/>
          <p:cNvGraphicFramePr/>
          <p:nvPr/>
        </p:nvGraphicFramePr>
        <p:xfrm>
          <a:off x="2265500" y="13563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{55817754-974B-43F5-A968-3C9CF8D03CDF}</a:tableStyleId>
              </a:tblPr>
              <a:tblGrid>
                <a:gridCol w="546475"/>
                <a:gridCol w="546475"/>
              </a:tblGrid>
              <a:tr h="33882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Group 1</a:t>
                      </a:r>
                      <a:endParaRPr b="1" sz="10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41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Name 1</a:t>
                      </a:r>
                      <a:endParaRPr sz="7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Name 2</a:t>
                      </a:r>
                      <a:endParaRPr sz="7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Name 3</a:t>
                      </a:r>
                      <a:endParaRPr sz="7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Name 4</a:t>
                      </a:r>
                      <a:endParaRPr sz="7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Name 5</a:t>
                      </a:r>
                      <a:endParaRPr sz="7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Name 6</a:t>
                      </a:r>
                      <a:endParaRPr sz="7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14" name="Google Shape;114;p17"/>
          <p:cNvGraphicFramePr/>
          <p:nvPr/>
        </p:nvGraphicFramePr>
        <p:xfrm>
          <a:off x="676250" y="117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{55817754-974B-43F5-A968-3C9CF8D03CDF}</a:tableStyleId>
              </a:tblPr>
              <a:tblGrid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3C47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B6D7A8"/>
                          </a:solidFill>
                        </a:rPr>
                        <a:t>32</a:t>
                      </a:r>
                      <a:endParaRPr b="1">
                        <a:solidFill>
                          <a:srgbClr val="B6D7A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3C47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3C47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3C47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3C47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9CB9C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3C47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9CB9C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9CB9C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9CB9C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9CB9C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9CB9C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15" name="Google Shape;115;p17"/>
          <p:cNvSpPr txBox="1"/>
          <p:nvPr/>
        </p:nvSpPr>
        <p:spPr>
          <a:xfrm>
            <a:off x="669950" y="915150"/>
            <a:ext cx="6066600" cy="3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Work Sans"/>
                <a:ea typeface="Work Sans"/>
                <a:cs typeface="Work Sans"/>
                <a:sym typeface="Work Sans"/>
              </a:rPr>
              <a:t>Group work time</a:t>
            </a:r>
            <a:endParaRPr b="1" sz="240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graphicFrame>
        <p:nvGraphicFramePr>
          <p:cNvPr id="116" name="Google Shape;116;p17"/>
          <p:cNvGraphicFramePr/>
          <p:nvPr/>
        </p:nvGraphicFramePr>
        <p:xfrm>
          <a:off x="5041138" y="13563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{55817754-974B-43F5-A968-3C9CF8D03CDF}</a:tableStyleId>
              </a:tblPr>
              <a:tblGrid>
                <a:gridCol w="546475"/>
                <a:gridCol w="546475"/>
              </a:tblGrid>
              <a:tr h="33882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Group 2</a:t>
                      </a:r>
                      <a:endParaRPr b="1" sz="10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41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Name 1</a:t>
                      </a:r>
                      <a:endParaRPr sz="7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Name 2</a:t>
                      </a:r>
                      <a:endParaRPr sz="7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Name 3</a:t>
                      </a:r>
                      <a:endParaRPr sz="7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Name 4</a:t>
                      </a:r>
                      <a:endParaRPr sz="7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Name 5</a:t>
                      </a:r>
                      <a:endParaRPr sz="7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Name 6</a:t>
                      </a:r>
                      <a:endParaRPr sz="7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17" name="Google Shape;117;p17"/>
          <p:cNvGraphicFramePr/>
          <p:nvPr/>
        </p:nvGraphicFramePr>
        <p:xfrm>
          <a:off x="7816775" y="13563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{55817754-974B-43F5-A968-3C9CF8D03CDF}</a:tableStyleId>
              </a:tblPr>
              <a:tblGrid>
                <a:gridCol w="546475"/>
                <a:gridCol w="546475"/>
              </a:tblGrid>
              <a:tr h="33882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Group 3</a:t>
                      </a:r>
                      <a:endParaRPr b="1" sz="10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41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Name 1</a:t>
                      </a:r>
                      <a:endParaRPr sz="7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Name 2</a:t>
                      </a:r>
                      <a:endParaRPr sz="7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Name 3</a:t>
                      </a:r>
                      <a:endParaRPr sz="7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Name 4</a:t>
                      </a:r>
                      <a:endParaRPr sz="7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Name 5</a:t>
                      </a:r>
                      <a:endParaRPr sz="7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Name 6</a:t>
                      </a:r>
                      <a:endParaRPr sz="7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18" name="Google Shape;118;p17"/>
          <p:cNvGraphicFramePr/>
          <p:nvPr/>
        </p:nvGraphicFramePr>
        <p:xfrm>
          <a:off x="2265513" y="3150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{55817754-974B-43F5-A968-3C9CF8D03CDF}</a:tableStyleId>
              </a:tblPr>
              <a:tblGrid>
                <a:gridCol w="546475"/>
                <a:gridCol w="546475"/>
              </a:tblGrid>
              <a:tr h="33882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Group 4</a:t>
                      </a:r>
                      <a:endParaRPr b="1" sz="10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41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Name 1</a:t>
                      </a:r>
                      <a:endParaRPr sz="7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Name 2</a:t>
                      </a:r>
                      <a:endParaRPr sz="7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Name 3</a:t>
                      </a:r>
                      <a:endParaRPr sz="7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Name 4</a:t>
                      </a:r>
                      <a:endParaRPr sz="7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Name 5</a:t>
                      </a:r>
                      <a:endParaRPr sz="7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Name 6</a:t>
                      </a:r>
                      <a:endParaRPr sz="7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19" name="Google Shape;119;p17"/>
          <p:cNvGraphicFramePr/>
          <p:nvPr/>
        </p:nvGraphicFramePr>
        <p:xfrm>
          <a:off x="5041150" y="3150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{55817754-974B-43F5-A968-3C9CF8D03CDF}</a:tableStyleId>
              </a:tblPr>
              <a:tblGrid>
                <a:gridCol w="546475"/>
                <a:gridCol w="546475"/>
              </a:tblGrid>
              <a:tr h="33882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Group 5</a:t>
                      </a:r>
                      <a:endParaRPr b="1" sz="10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41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Name 1</a:t>
                      </a:r>
                      <a:endParaRPr sz="7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Name 2</a:t>
                      </a:r>
                      <a:endParaRPr sz="7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Name 3</a:t>
                      </a:r>
                      <a:endParaRPr sz="7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Name 4</a:t>
                      </a:r>
                      <a:endParaRPr sz="7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Name 5</a:t>
                      </a:r>
                      <a:endParaRPr sz="7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Name 6</a:t>
                      </a:r>
                      <a:endParaRPr sz="7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20" name="Google Shape;120;p17"/>
          <p:cNvGraphicFramePr/>
          <p:nvPr/>
        </p:nvGraphicFramePr>
        <p:xfrm>
          <a:off x="7816788" y="3150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{55817754-974B-43F5-A968-3C9CF8D03CDF}</a:tableStyleId>
              </a:tblPr>
              <a:tblGrid>
                <a:gridCol w="546475"/>
                <a:gridCol w="546475"/>
              </a:tblGrid>
              <a:tr h="33882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Group 6</a:t>
                      </a:r>
                      <a:endParaRPr b="1" sz="10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41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Name 1</a:t>
                      </a:r>
                      <a:endParaRPr sz="7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Name 2</a:t>
                      </a:r>
                      <a:endParaRPr sz="7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Name 3</a:t>
                      </a:r>
                      <a:endParaRPr sz="7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Name 4</a:t>
                      </a:r>
                      <a:endParaRPr sz="7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Name 5</a:t>
                      </a:r>
                      <a:endParaRPr sz="7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Name 6</a:t>
                      </a:r>
                      <a:endParaRPr sz="7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8F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/>
          <p:nvPr/>
        </p:nvSpPr>
        <p:spPr>
          <a:xfrm>
            <a:off x="4692600" y="1415725"/>
            <a:ext cx="35592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Main idea</a:t>
            </a:r>
            <a:endParaRPr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Author’s purpose or point of view</a:t>
            </a:r>
            <a:endParaRPr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One problem or issue</a:t>
            </a:r>
            <a:endParaRPr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What are people and communities doing to help solve the problem?</a:t>
            </a:r>
            <a:endParaRPr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3 key words or phrases</a:t>
            </a:r>
            <a:endParaRPr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3 key pictures or images</a:t>
            </a:r>
            <a:endParaRPr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What we still wonder</a:t>
            </a:r>
            <a:endParaRPr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graphicFrame>
        <p:nvGraphicFramePr>
          <p:cNvPr id="126" name="Google Shape;126;p18"/>
          <p:cNvGraphicFramePr/>
          <p:nvPr/>
        </p:nvGraphicFramePr>
        <p:xfrm>
          <a:off x="676250" y="117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{55817754-974B-43F5-A968-3C9CF8D03CDF}</a:tableStyleId>
              </a:tblPr>
              <a:tblGrid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3C47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B6D7A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3C47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3C47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3C47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</a:rPr>
                        <a:t>34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A2C4C9"/>
                          </a:solidFill>
                        </a:rPr>
                        <a:t>36</a:t>
                      </a:r>
                      <a:endParaRPr b="1">
                        <a:solidFill>
                          <a:srgbClr val="A2C4C9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A2C4C9"/>
                          </a:solidFill>
                        </a:rPr>
                        <a:t>38</a:t>
                      </a:r>
                      <a:endParaRPr b="1">
                        <a:solidFill>
                          <a:srgbClr val="A2C4C9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A2C4C9"/>
                          </a:solidFill>
                        </a:rPr>
                        <a:t>40</a:t>
                      </a:r>
                      <a:endParaRPr b="1">
                        <a:solidFill>
                          <a:srgbClr val="A2C4C9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A2C4C9"/>
                          </a:solidFill>
                        </a:rPr>
                        <a:t>42</a:t>
                      </a:r>
                      <a:endParaRPr b="1">
                        <a:solidFill>
                          <a:srgbClr val="A2C4C9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A2C4C9"/>
                          </a:solidFill>
                        </a:rPr>
                        <a:t>45</a:t>
                      </a:r>
                      <a:endParaRPr b="1">
                        <a:solidFill>
                          <a:srgbClr val="A2C4C9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27" name="Google Shape;12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250" y="979250"/>
            <a:ext cx="3638074" cy="36380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8" name="Google Shape;128;p18"/>
          <p:cNvCxnSpPr/>
          <p:nvPr/>
        </p:nvCxnSpPr>
        <p:spPr>
          <a:xfrm>
            <a:off x="4792100" y="1848025"/>
            <a:ext cx="3589800" cy="0"/>
          </a:xfrm>
          <a:prstGeom prst="straightConnector1">
            <a:avLst/>
          </a:prstGeom>
          <a:noFill/>
          <a:ln cap="flat" cmpd="sng" w="9525">
            <a:solidFill>
              <a:srgbClr val="98F78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9" name="Google Shape;129;p18"/>
          <p:cNvCxnSpPr/>
          <p:nvPr/>
        </p:nvCxnSpPr>
        <p:spPr>
          <a:xfrm>
            <a:off x="4792100" y="2271150"/>
            <a:ext cx="3589800" cy="0"/>
          </a:xfrm>
          <a:prstGeom prst="straightConnector1">
            <a:avLst/>
          </a:prstGeom>
          <a:noFill/>
          <a:ln cap="flat" cmpd="sng" w="9525">
            <a:solidFill>
              <a:srgbClr val="98F78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0" name="Google Shape;130;p18"/>
          <p:cNvCxnSpPr/>
          <p:nvPr/>
        </p:nvCxnSpPr>
        <p:spPr>
          <a:xfrm>
            <a:off x="4792100" y="2674225"/>
            <a:ext cx="3589800" cy="0"/>
          </a:xfrm>
          <a:prstGeom prst="straightConnector1">
            <a:avLst/>
          </a:prstGeom>
          <a:noFill/>
          <a:ln cap="flat" cmpd="sng" w="9525">
            <a:solidFill>
              <a:srgbClr val="98F78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1" name="Google Shape;131;p18"/>
          <p:cNvCxnSpPr/>
          <p:nvPr/>
        </p:nvCxnSpPr>
        <p:spPr>
          <a:xfrm>
            <a:off x="4792100" y="3327925"/>
            <a:ext cx="3589800" cy="0"/>
          </a:xfrm>
          <a:prstGeom prst="straightConnector1">
            <a:avLst/>
          </a:prstGeom>
          <a:noFill/>
          <a:ln cap="flat" cmpd="sng" w="9525">
            <a:solidFill>
              <a:srgbClr val="98F78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2" name="Google Shape;132;p18"/>
          <p:cNvCxnSpPr/>
          <p:nvPr/>
        </p:nvCxnSpPr>
        <p:spPr>
          <a:xfrm>
            <a:off x="4792100" y="3765075"/>
            <a:ext cx="3589800" cy="0"/>
          </a:xfrm>
          <a:prstGeom prst="straightConnector1">
            <a:avLst/>
          </a:prstGeom>
          <a:noFill/>
          <a:ln cap="flat" cmpd="sng" w="9525">
            <a:solidFill>
              <a:srgbClr val="98F78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3" name="Google Shape;133;p18"/>
          <p:cNvCxnSpPr/>
          <p:nvPr/>
        </p:nvCxnSpPr>
        <p:spPr>
          <a:xfrm>
            <a:off x="4792100" y="4188200"/>
            <a:ext cx="3589800" cy="0"/>
          </a:xfrm>
          <a:prstGeom prst="straightConnector1">
            <a:avLst/>
          </a:prstGeom>
          <a:noFill/>
          <a:ln cap="flat" cmpd="sng" w="9525">
            <a:solidFill>
              <a:srgbClr val="98F78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4" name="Google Shape;134;p18"/>
          <p:cNvSpPr txBox="1"/>
          <p:nvPr/>
        </p:nvSpPr>
        <p:spPr>
          <a:xfrm>
            <a:off x="4692600" y="915150"/>
            <a:ext cx="4451400" cy="3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Work Sans"/>
                <a:ea typeface="Work Sans"/>
                <a:cs typeface="Work Sans"/>
                <a:sym typeface="Work Sans"/>
              </a:rPr>
              <a:t>SHARE</a:t>
            </a:r>
            <a:endParaRPr b="1" sz="240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250" y="979250"/>
            <a:ext cx="3638074" cy="363807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0" name="Google Shape;140;p19"/>
          <p:cNvGraphicFramePr/>
          <p:nvPr/>
        </p:nvGraphicFramePr>
        <p:xfrm>
          <a:off x="676250" y="117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{55817754-974B-43F5-A968-3C9CF8D03CDF}</a:tableStyleId>
              </a:tblPr>
              <a:tblGrid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3C47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B6D7A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3C47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3C47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3C47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</a:rPr>
                        <a:t>36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A2C4C9"/>
                          </a:solidFill>
                        </a:rPr>
                        <a:t>38</a:t>
                      </a:r>
                      <a:endParaRPr b="1">
                        <a:solidFill>
                          <a:srgbClr val="A2C4C9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A2C4C9"/>
                          </a:solidFill>
                        </a:rPr>
                        <a:t>40</a:t>
                      </a:r>
                      <a:endParaRPr b="1">
                        <a:solidFill>
                          <a:srgbClr val="A2C4C9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A2C4C9"/>
                          </a:solidFill>
                        </a:rPr>
                        <a:t>42</a:t>
                      </a:r>
                      <a:endParaRPr b="1">
                        <a:solidFill>
                          <a:srgbClr val="A2C4C9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A2C4C9"/>
                          </a:solidFill>
                        </a:rPr>
                        <a:t>45</a:t>
                      </a:r>
                      <a:endParaRPr b="1">
                        <a:solidFill>
                          <a:srgbClr val="A2C4C9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41" name="Google Shape;141;p19"/>
          <p:cNvSpPr txBox="1"/>
          <p:nvPr/>
        </p:nvSpPr>
        <p:spPr>
          <a:xfrm>
            <a:off x="4692600" y="1415725"/>
            <a:ext cx="35592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Main idea</a:t>
            </a:r>
            <a:endParaRPr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Author’s purpose or point of view</a:t>
            </a:r>
            <a:endParaRPr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One problem or issue</a:t>
            </a:r>
            <a:endParaRPr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What are people and communities doing to help solve the problem?</a:t>
            </a:r>
            <a:endParaRPr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3 key words or phrases</a:t>
            </a:r>
            <a:endParaRPr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3 key pictures or images</a:t>
            </a:r>
            <a:endParaRPr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What we still wonder</a:t>
            </a:r>
            <a:endParaRPr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142" name="Google Shape;142;p19"/>
          <p:cNvCxnSpPr/>
          <p:nvPr/>
        </p:nvCxnSpPr>
        <p:spPr>
          <a:xfrm>
            <a:off x="4792100" y="1848025"/>
            <a:ext cx="3589800" cy="0"/>
          </a:xfrm>
          <a:prstGeom prst="straightConnector1">
            <a:avLst/>
          </a:prstGeom>
          <a:noFill/>
          <a:ln cap="flat" cmpd="sng" w="9525">
            <a:solidFill>
              <a:srgbClr val="98F78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3" name="Google Shape;143;p19"/>
          <p:cNvCxnSpPr/>
          <p:nvPr/>
        </p:nvCxnSpPr>
        <p:spPr>
          <a:xfrm>
            <a:off x="4792100" y="2271150"/>
            <a:ext cx="3589800" cy="0"/>
          </a:xfrm>
          <a:prstGeom prst="straightConnector1">
            <a:avLst/>
          </a:prstGeom>
          <a:noFill/>
          <a:ln cap="flat" cmpd="sng" w="9525">
            <a:solidFill>
              <a:srgbClr val="98F78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4" name="Google Shape;144;p19"/>
          <p:cNvCxnSpPr/>
          <p:nvPr/>
        </p:nvCxnSpPr>
        <p:spPr>
          <a:xfrm>
            <a:off x="4792100" y="2674225"/>
            <a:ext cx="3589800" cy="0"/>
          </a:xfrm>
          <a:prstGeom prst="straightConnector1">
            <a:avLst/>
          </a:prstGeom>
          <a:noFill/>
          <a:ln cap="flat" cmpd="sng" w="9525">
            <a:solidFill>
              <a:srgbClr val="98F78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5" name="Google Shape;145;p19"/>
          <p:cNvCxnSpPr/>
          <p:nvPr/>
        </p:nvCxnSpPr>
        <p:spPr>
          <a:xfrm>
            <a:off x="4792100" y="3327925"/>
            <a:ext cx="3589800" cy="0"/>
          </a:xfrm>
          <a:prstGeom prst="straightConnector1">
            <a:avLst/>
          </a:prstGeom>
          <a:noFill/>
          <a:ln cap="flat" cmpd="sng" w="9525">
            <a:solidFill>
              <a:srgbClr val="98F78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6" name="Google Shape;146;p19"/>
          <p:cNvCxnSpPr/>
          <p:nvPr/>
        </p:nvCxnSpPr>
        <p:spPr>
          <a:xfrm>
            <a:off x="4792100" y="3765075"/>
            <a:ext cx="3589800" cy="0"/>
          </a:xfrm>
          <a:prstGeom prst="straightConnector1">
            <a:avLst/>
          </a:prstGeom>
          <a:noFill/>
          <a:ln cap="flat" cmpd="sng" w="9525">
            <a:solidFill>
              <a:srgbClr val="98F78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7" name="Google Shape;147;p19"/>
          <p:cNvCxnSpPr/>
          <p:nvPr/>
        </p:nvCxnSpPr>
        <p:spPr>
          <a:xfrm>
            <a:off x="4792100" y="4188200"/>
            <a:ext cx="3589800" cy="0"/>
          </a:xfrm>
          <a:prstGeom prst="straightConnector1">
            <a:avLst/>
          </a:prstGeom>
          <a:noFill/>
          <a:ln cap="flat" cmpd="sng" w="9525">
            <a:solidFill>
              <a:srgbClr val="98F78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8" name="Google Shape;148;p19"/>
          <p:cNvSpPr txBox="1"/>
          <p:nvPr/>
        </p:nvSpPr>
        <p:spPr>
          <a:xfrm>
            <a:off x="4692600" y="915150"/>
            <a:ext cx="4451400" cy="3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Work Sans"/>
                <a:ea typeface="Work Sans"/>
                <a:cs typeface="Work Sans"/>
                <a:sym typeface="Work Sans"/>
              </a:rPr>
              <a:t>SHARE</a:t>
            </a:r>
            <a:endParaRPr b="1" sz="240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250" y="979250"/>
            <a:ext cx="3638074" cy="363807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4" name="Google Shape;154;p20"/>
          <p:cNvGraphicFramePr/>
          <p:nvPr/>
        </p:nvGraphicFramePr>
        <p:xfrm>
          <a:off x="676250" y="117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{55817754-974B-43F5-A968-3C9CF8D03CDF}</a:tableStyleId>
              </a:tblPr>
              <a:tblGrid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3C47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B6D7A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3C47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3C47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3C47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</a:rPr>
                        <a:t>38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A2C4C9"/>
                          </a:solidFill>
                        </a:rPr>
                        <a:t>40</a:t>
                      </a:r>
                      <a:endParaRPr b="1">
                        <a:solidFill>
                          <a:srgbClr val="A2C4C9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A2C4C9"/>
                          </a:solidFill>
                        </a:rPr>
                        <a:t>42</a:t>
                      </a:r>
                      <a:endParaRPr b="1">
                        <a:solidFill>
                          <a:srgbClr val="A2C4C9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A2C4C9"/>
                          </a:solidFill>
                        </a:rPr>
                        <a:t>45</a:t>
                      </a:r>
                      <a:endParaRPr b="1">
                        <a:solidFill>
                          <a:srgbClr val="A2C4C9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55" name="Google Shape;155;p20"/>
          <p:cNvSpPr txBox="1"/>
          <p:nvPr/>
        </p:nvSpPr>
        <p:spPr>
          <a:xfrm>
            <a:off x="4692600" y="1415725"/>
            <a:ext cx="35592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Main idea</a:t>
            </a:r>
            <a:endParaRPr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Author’s purpose or point of view</a:t>
            </a:r>
            <a:endParaRPr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One problem or issue</a:t>
            </a:r>
            <a:endParaRPr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What are people and communities doing to help solve the problem?</a:t>
            </a:r>
            <a:endParaRPr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3 key words or phrases</a:t>
            </a:r>
            <a:endParaRPr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3 key pictures or images</a:t>
            </a:r>
            <a:endParaRPr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What we still wonder</a:t>
            </a:r>
            <a:endParaRPr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156" name="Google Shape;156;p20"/>
          <p:cNvCxnSpPr/>
          <p:nvPr/>
        </p:nvCxnSpPr>
        <p:spPr>
          <a:xfrm>
            <a:off x="4792100" y="1848025"/>
            <a:ext cx="3589800" cy="0"/>
          </a:xfrm>
          <a:prstGeom prst="straightConnector1">
            <a:avLst/>
          </a:prstGeom>
          <a:noFill/>
          <a:ln cap="flat" cmpd="sng" w="9525">
            <a:solidFill>
              <a:srgbClr val="98F78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7" name="Google Shape;157;p20"/>
          <p:cNvCxnSpPr/>
          <p:nvPr/>
        </p:nvCxnSpPr>
        <p:spPr>
          <a:xfrm>
            <a:off x="4792100" y="2271150"/>
            <a:ext cx="3589800" cy="0"/>
          </a:xfrm>
          <a:prstGeom prst="straightConnector1">
            <a:avLst/>
          </a:prstGeom>
          <a:noFill/>
          <a:ln cap="flat" cmpd="sng" w="9525">
            <a:solidFill>
              <a:srgbClr val="98F78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8" name="Google Shape;158;p20"/>
          <p:cNvCxnSpPr/>
          <p:nvPr/>
        </p:nvCxnSpPr>
        <p:spPr>
          <a:xfrm>
            <a:off x="4792100" y="2674225"/>
            <a:ext cx="3589800" cy="0"/>
          </a:xfrm>
          <a:prstGeom prst="straightConnector1">
            <a:avLst/>
          </a:prstGeom>
          <a:noFill/>
          <a:ln cap="flat" cmpd="sng" w="9525">
            <a:solidFill>
              <a:srgbClr val="98F78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9" name="Google Shape;159;p20"/>
          <p:cNvCxnSpPr/>
          <p:nvPr/>
        </p:nvCxnSpPr>
        <p:spPr>
          <a:xfrm>
            <a:off x="4792100" y="3327925"/>
            <a:ext cx="3589800" cy="0"/>
          </a:xfrm>
          <a:prstGeom prst="straightConnector1">
            <a:avLst/>
          </a:prstGeom>
          <a:noFill/>
          <a:ln cap="flat" cmpd="sng" w="9525">
            <a:solidFill>
              <a:srgbClr val="98F78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0" name="Google Shape;160;p20"/>
          <p:cNvCxnSpPr/>
          <p:nvPr/>
        </p:nvCxnSpPr>
        <p:spPr>
          <a:xfrm>
            <a:off x="4792100" y="3765075"/>
            <a:ext cx="3589800" cy="0"/>
          </a:xfrm>
          <a:prstGeom prst="straightConnector1">
            <a:avLst/>
          </a:prstGeom>
          <a:noFill/>
          <a:ln cap="flat" cmpd="sng" w="9525">
            <a:solidFill>
              <a:srgbClr val="98F78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1" name="Google Shape;161;p20"/>
          <p:cNvCxnSpPr/>
          <p:nvPr/>
        </p:nvCxnSpPr>
        <p:spPr>
          <a:xfrm>
            <a:off x="4792100" y="4188200"/>
            <a:ext cx="3589800" cy="0"/>
          </a:xfrm>
          <a:prstGeom prst="straightConnector1">
            <a:avLst/>
          </a:prstGeom>
          <a:noFill/>
          <a:ln cap="flat" cmpd="sng" w="9525">
            <a:solidFill>
              <a:srgbClr val="98F78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2" name="Google Shape;162;p20"/>
          <p:cNvSpPr txBox="1"/>
          <p:nvPr/>
        </p:nvSpPr>
        <p:spPr>
          <a:xfrm>
            <a:off x="4692600" y="915150"/>
            <a:ext cx="4451400" cy="3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Work Sans"/>
                <a:ea typeface="Work Sans"/>
                <a:cs typeface="Work Sans"/>
                <a:sym typeface="Work Sans"/>
              </a:rPr>
              <a:t>SHARE</a:t>
            </a:r>
            <a:endParaRPr b="1" sz="240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250" y="979250"/>
            <a:ext cx="3638074" cy="363807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8" name="Google Shape;168;p21"/>
          <p:cNvGraphicFramePr/>
          <p:nvPr/>
        </p:nvGraphicFramePr>
        <p:xfrm>
          <a:off x="676250" y="117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{55817754-974B-43F5-A968-3C9CF8D03CDF}</a:tableStyleId>
              </a:tblPr>
              <a:tblGrid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3C47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B6D7A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3C47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3C47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3C47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</a:rPr>
                        <a:t>40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A2C4C9"/>
                          </a:solidFill>
                        </a:rPr>
                        <a:t>42</a:t>
                      </a:r>
                      <a:endParaRPr b="1">
                        <a:solidFill>
                          <a:srgbClr val="A2C4C9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A2C4C9"/>
                          </a:solidFill>
                        </a:rPr>
                        <a:t>45</a:t>
                      </a:r>
                      <a:endParaRPr b="1">
                        <a:solidFill>
                          <a:srgbClr val="A2C4C9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69" name="Google Shape;169;p21"/>
          <p:cNvSpPr txBox="1"/>
          <p:nvPr/>
        </p:nvSpPr>
        <p:spPr>
          <a:xfrm>
            <a:off x="4692600" y="1415725"/>
            <a:ext cx="35592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Main idea</a:t>
            </a:r>
            <a:endParaRPr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Author’s purpose or point of view</a:t>
            </a:r>
            <a:endParaRPr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One problem or issue</a:t>
            </a:r>
            <a:endParaRPr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What are people and communities doing to help solve the problem?</a:t>
            </a:r>
            <a:endParaRPr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3 key words or phrases</a:t>
            </a:r>
            <a:endParaRPr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3 key pictures or images</a:t>
            </a:r>
            <a:endParaRPr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What we still wonder</a:t>
            </a:r>
            <a:endParaRPr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170" name="Google Shape;170;p21"/>
          <p:cNvCxnSpPr/>
          <p:nvPr/>
        </p:nvCxnSpPr>
        <p:spPr>
          <a:xfrm>
            <a:off x="4792100" y="1848025"/>
            <a:ext cx="3589800" cy="0"/>
          </a:xfrm>
          <a:prstGeom prst="straightConnector1">
            <a:avLst/>
          </a:prstGeom>
          <a:noFill/>
          <a:ln cap="flat" cmpd="sng" w="9525">
            <a:solidFill>
              <a:srgbClr val="98F78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1" name="Google Shape;171;p21"/>
          <p:cNvCxnSpPr/>
          <p:nvPr/>
        </p:nvCxnSpPr>
        <p:spPr>
          <a:xfrm>
            <a:off x="4792100" y="2271150"/>
            <a:ext cx="3589800" cy="0"/>
          </a:xfrm>
          <a:prstGeom prst="straightConnector1">
            <a:avLst/>
          </a:prstGeom>
          <a:noFill/>
          <a:ln cap="flat" cmpd="sng" w="9525">
            <a:solidFill>
              <a:srgbClr val="98F78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2" name="Google Shape;172;p21"/>
          <p:cNvCxnSpPr/>
          <p:nvPr/>
        </p:nvCxnSpPr>
        <p:spPr>
          <a:xfrm>
            <a:off x="4792100" y="2674225"/>
            <a:ext cx="3589800" cy="0"/>
          </a:xfrm>
          <a:prstGeom prst="straightConnector1">
            <a:avLst/>
          </a:prstGeom>
          <a:noFill/>
          <a:ln cap="flat" cmpd="sng" w="9525">
            <a:solidFill>
              <a:srgbClr val="98F78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3" name="Google Shape;173;p21"/>
          <p:cNvCxnSpPr/>
          <p:nvPr/>
        </p:nvCxnSpPr>
        <p:spPr>
          <a:xfrm>
            <a:off x="4792100" y="3327925"/>
            <a:ext cx="3589800" cy="0"/>
          </a:xfrm>
          <a:prstGeom prst="straightConnector1">
            <a:avLst/>
          </a:prstGeom>
          <a:noFill/>
          <a:ln cap="flat" cmpd="sng" w="9525">
            <a:solidFill>
              <a:srgbClr val="98F78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4" name="Google Shape;174;p21"/>
          <p:cNvCxnSpPr/>
          <p:nvPr/>
        </p:nvCxnSpPr>
        <p:spPr>
          <a:xfrm>
            <a:off x="4792100" y="3765075"/>
            <a:ext cx="3589800" cy="0"/>
          </a:xfrm>
          <a:prstGeom prst="straightConnector1">
            <a:avLst/>
          </a:prstGeom>
          <a:noFill/>
          <a:ln cap="flat" cmpd="sng" w="9525">
            <a:solidFill>
              <a:srgbClr val="98F78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5" name="Google Shape;175;p21"/>
          <p:cNvCxnSpPr/>
          <p:nvPr/>
        </p:nvCxnSpPr>
        <p:spPr>
          <a:xfrm>
            <a:off x="4792100" y="4188200"/>
            <a:ext cx="3589800" cy="0"/>
          </a:xfrm>
          <a:prstGeom prst="straightConnector1">
            <a:avLst/>
          </a:prstGeom>
          <a:noFill/>
          <a:ln cap="flat" cmpd="sng" w="9525">
            <a:solidFill>
              <a:srgbClr val="98F78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6" name="Google Shape;176;p21"/>
          <p:cNvSpPr txBox="1"/>
          <p:nvPr/>
        </p:nvSpPr>
        <p:spPr>
          <a:xfrm>
            <a:off x="4692600" y="915150"/>
            <a:ext cx="4451400" cy="3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Work Sans"/>
                <a:ea typeface="Work Sans"/>
                <a:cs typeface="Work Sans"/>
                <a:sym typeface="Work Sans"/>
              </a:rPr>
              <a:t>SHARE</a:t>
            </a:r>
            <a:endParaRPr b="1" sz="240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