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Work Sans"/>
      <p:regular r:id="rId19"/>
      <p:bold r:id="rId20"/>
      <p:italic r:id="rId21"/>
      <p:boldItalic r:id="rId22"/>
    </p:embeddedFont>
    <p:embeddedFont>
      <p:font typeface="Work Sans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A48A17-3840-4A33-A5D8-6FFE5D8BAB4A}">
  <a:tblStyle styleId="{04A48A17-3840-4A33-A5D8-6FFE5D8B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WorkSans-bold.fntdata"/><Relationship Id="rId22" Type="http://schemas.openxmlformats.org/officeDocument/2006/relationships/font" Target="fonts/WorkSans-boldItalic.fntdata"/><Relationship Id="rId21" Type="http://schemas.openxmlformats.org/officeDocument/2006/relationships/font" Target="fonts/WorkSans-italic.fntdata"/><Relationship Id="rId24" Type="http://schemas.openxmlformats.org/officeDocument/2006/relationships/font" Target="fonts/WorkSansLight-bold.fntdata"/><Relationship Id="rId23" Type="http://schemas.openxmlformats.org/officeDocument/2006/relationships/font" Target="fonts/WorkSans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WorkSansLight-boldItalic.fntdata"/><Relationship Id="rId25" Type="http://schemas.openxmlformats.org/officeDocument/2006/relationships/font" Target="fonts/WorkSans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WorkSans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38fc0239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38fc0239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42f539af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42f539af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42f539af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42f539af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cac17fb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ecac17fb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cac17fb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ecac17fb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38fc0239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f38fc0239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38fc0239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f38fc0239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38fc0239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38fc0239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42f539aff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42f539aff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42f539aff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42f539aff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38fc0239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f38fc0239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eelingswheel.com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ooucuGfLZMZO2K4MM1AsYR-dHEhKPNDH/view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ooucuGfLZMZO2K4MM1AsYR-dHEhKPNDH/view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AE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76250" y="2402000"/>
            <a:ext cx="78381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Lesson 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3 - Part 1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br>
              <a:rPr b="1"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Our Environment, Our Home</a:t>
            </a:r>
            <a:endParaRPr b="1" sz="3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76300" y="3725925"/>
            <a:ext cx="6533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Objective: 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Working in groups, students participate in an 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environmental scavenger hunt 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in the neighborhood surrounding their school, in order to draw 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connections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between the imagery in the CJI mural and their own community.</a:t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aphicFrame>
        <p:nvGraphicFramePr>
          <p:cNvPr id="57" name="Google Shape;57;p13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{04A48A17-3840-4A33-A5D8-6FFE5D8BAB4A}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73763"/>
                          </a:solidFill>
                        </a:rPr>
                        <a:t>10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6B26B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8692"/>
          <a:stretch/>
        </p:blipFill>
        <p:spPr>
          <a:xfrm>
            <a:off x="4952725" y="-54275"/>
            <a:ext cx="3724501" cy="340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22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{04A48A17-3840-4A33-A5D8-6FFE5D8BAB4A}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38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9FC5E8"/>
                          </a:solidFill>
                        </a:rPr>
                        <a:t>45</a:t>
                      </a:r>
                      <a:endParaRPr b="1">
                        <a:solidFill>
                          <a:srgbClr val="9FC5E8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6" name="Google Shape;166;p22"/>
          <p:cNvSpPr txBox="1"/>
          <p:nvPr/>
        </p:nvSpPr>
        <p:spPr>
          <a:xfrm>
            <a:off x="623350" y="3064600"/>
            <a:ext cx="2469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Does everyone in your group agree with your topic of choice? Why or why not?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6087725" y="3064600"/>
            <a:ext cx="253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Do any of your group members have background knowledge of experience about this topic that could be helpful?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3380622" y="3064600"/>
            <a:ext cx="241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are your reasons for choosing this topic? Do you have any doubts or concerns about this choice?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50" y="2137800"/>
            <a:ext cx="1148550" cy="11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5063" y="2137800"/>
            <a:ext cx="1148550" cy="114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5">
            <a:alphaModFix/>
          </a:blip>
          <a:srcRect b="17201" l="27897" r="19015" t="19766"/>
          <a:stretch/>
        </p:blipFill>
        <p:spPr>
          <a:xfrm>
            <a:off x="6087500" y="2137800"/>
            <a:ext cx="900393" cy="106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669950" y="797900"/>
            <a:ext cx="7956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Choose a local environmental problem (a negative environmental impact in your neighborhood) for your unit project!</a:t>
            </a:r>
            <a:endParaRPr b="1" sz="24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23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{04A48A17-3840-4A33-A5D8-6FFE5D8BAB4A}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45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FC5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</a:tbl>
          </a:graphicData>
        </a:graphic>
      </p:graphicFrame>
      <p:sp>
        <p:nvSpPr>
          <p:cNvPr id="178" name="Google Shape;178;p23"/>
          <p:cNvSpPr txBox="1"/>
          <p:nvPr/>
        </p:nvSpPr>
        <p:spPr>
          <a:xfrm>
            <a:off x="669950" y="1170125"/>
            <a:ext cx="6066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Your group’s choice with the class</a:t>
            </a:r>
            <a:endParaRPr sz="1800">
              <a:solidFill>
                <a:srgbClr val="000000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669950" y="915150"/>
            <a:ext cx="6066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SHARE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676250" y="1851300"/>
            <a:ext cx="578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Which local environmental problem did you choose to focus on?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Why did you choose to focus on this problem?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do you know about this topic already?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(Time permitting) What questions do others have for you about this topic?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AE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676250" y="2402000"/>
            <a:ext cx="78381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End of 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Lesson 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3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br>
              <a:rPr b="1"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Thank You!</a:t>
            </a:r>
            <a:endParaRPr b="1" sz="3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b="0" l="0" r="0" t="8692"/>
          <a:stretch/>
        </p:blipFill>
        <p:spPr>
          <a:xfrm>
            <a:off x="4952725" y="-54275"/>
            <a:ext cx="3724501" cy="340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00" y="4126775"/>
            <a:ext cx="1160364" cy="8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829" y="4279288"/>
            <a:ext cx="1506272" cy="5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14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{04A48A17-3840-4A33-A5D8-6FFE5D8BAB4A}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10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6B26B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" name="Google Shape;64;p14"/>
          <p:cNvSpPr/>
          <p:nvPr/>
        </p:nvSpPr>
        <p:spPr>
          <a:xfrm>
            <a:off x="578400" y="915225"/>
            <a:ext cx="7987200" cy="594300"/>
          </a:xfrm>
          <a:prstGeom prst="roundRect">
            <a:avLst>
              <a:gd fmla="val 39673" name="adj"/>
            </a:avLst>
          </a:prstGeom>
          <a:noFill/>
          <a:ln cap="flat" cmpd="sng" w="28575">
            <a:solidFill>
              <a:srgbClr val="2AAE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669950" y="915150"/>
            <a:ext cx="606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Key Terms</a:t>
            </a:r>
            <a:endParaRPr b="1" sz="3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504750" y="1765425"/>
            <a:ext cx="32223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Positive environmental impact:</a:t>
            </a: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A human action that makes the environment better, healthier, safer, and more comfortable. 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76250" y="2862227"/>
            <a:ext cx="34455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Physical environment:</a:t>
            </a: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Non-living things (rocks, soil, water, light, sound, buildings, and other human creations) in an environment.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76250" y="3959025"/>
            <a:ext cx="34455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Biological environment:</a:t>
            </a: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Living things (plants, animals, bacteria, fungi, and people) in an environment.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76250" y="1765425"/>
            <a:ext cx="34455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Environment:</a:t>
            </a: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The air, water, soil, people, plants, animals, buildings, and culture that surround a person, place, or community.</a:t>
            </a:r>
            <a:endParaRPr b="1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504750" y="2862225"/>
            <a:ext cx="32223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Negative environmental impact:</a:t>
            </a: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A human action that makes the environment worse, dirtier, or more dangerous.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000" y="204425"/>
            <a:ext cx="1490934" cy="149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041" y="3424336"/>
            <a:ext cx="1490934" cy="149094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4504750" y="1765425"/>
            <a:ext cx="32223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Positive environmental impact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76250" y="2862227"/>
            <a:ext cx="34455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Physical environment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6250" y="3959025"/>
            <a:ext cx="34455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Biological environment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76250" y="1765425"/>
            <a:ext cx="34455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Environment</a:t>
            </a:r>
            <a:endParaRPr b="1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504750" y="2862225"/>
            <a:ext cx="32223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Negative environmental impact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20">
                <a:solidFill>
                  <a:schemeClr val="lt1"/>
                </a:solidFill>
              </a:rPr>
              <a:t>Neighborhood Environmental Scavenger Hunt!</a:t>
            </a:r>
            <a:endParaRPr sz="2120">
              <a:solidFill>
                <a:schemeClr val="lt1"/>
              </a:solidFill>
            </a:endParaRPr>
          </a:p>
        </p:txBody>
      </p:sp>
      <p:graphicFrame>
        <p:nvGraphicFramePr>
          <p:cNvPr id="84" name="Google Shape;84;p15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{04A48A17-3840-4A33-A5D8-6FFE5D8BAB4A}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45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6B26B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85" name="Google Shape;85;p15"/>
          <p:cNvGrpSpPr/>
          <p:nvPr/>
        </p:nvGrpSpPr>
        <p:grpSpPr>
          <a:xfrm>
            <a:off x="311700" y="3343988"/>
            <a:ext cx="2563748" cy="1581175"/>
            <a:chOff x="311700" y="3343988"/>
            <a:chExt cx="2563748" cy="1581175"/>
          </a:xfrm>
        </p:grpSpPr>
        <p:sp>
          <p:nvSpPr>
            <p:cNvPr id="86" name="Google Shape;86;p15"/>
            <p:cNvSpPr txBox="1"/>
            <p:nvPr/>
          </p:nvSpPr>
          <p:spPr>
            <a:xfrm rot="-5400000">
              <a:off x="-99000" y="3934475"/>
              <a:ext cx="12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Pens</a:t>
              </a:r>
              <a:endParaRPr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pic>
          <p:nvPicPr>
            <p:cNvPr id="87" name="Google Shape;87;p15"/>
            <p:cNvPicPr preferRelativeResize="0"/>
            <p:nvPr/>
          </p:nvPicPr>
          <p:blipFill rotWithShape="1">
            <a:blip r:embed="rId3">
              <a:alphaModFix/>
            </a:blip>
            <a:srcRect b="0" l="0" r="56094" t="56394"/>
            <a:stretch/>
          </p:blipFill>
          <p:spPr>
            <a:xfrm>
              <a:off x="711900" y="3343988"/>
              <a:ext cx="2163548" cy="1581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5"/>
          <p:cNvGrpSpPr/>
          <p:nvPr/>
        </p:nvGrpSpPr>
        <p:grpSpPr>
          <a:xfrm>
            <a:off x="3679850" y="3401725"/>
            <a:ext cx="2432126" cy="1581148"/>
            <a:chOff x="3679850" y="3401725"/>
            <a:chExt cx="2432126" cy="1581148"/>
          </a:xfrm>
        </p:grpSpPr>
        <p:sp>
          <p:nvSpPr>
            <p:cNvPr id="89" name="Google Shape;89;p15"/>
            <p:cNvSpPr txBox="1"/>
            <p:nvPr/>
          </p:nvSpPr>
          <p:spPr>
            <a:xfrm rot="-5400000">
              <a:off x="3269150" y="3934475"/>
              <a:ext cx="12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Stopwatch</a:t>
              </a:r>
              <a:endParaRPr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pic>
          <p:nvPicPr>
            <p:cNvPr id="90" name="Google Shape;90;p15"/>
            <p:cNvPicPr preferRelativeResize="0"/>
            <p:nvPr/>
          </p:nvPicPr>
          <p:blipFill rotWithShape="1">
            <a:blip r:embed="rId3">
              <a:alphaModFix/>
            </a:blip>
            <a:srcRect b="0" l="59613" r="0" t="56394"/>
            <a:stretch/>
          </p:blipFill>
          <p:spPr>
            <a:xfrm>
              <a:off x="4121899" y="3401725"/>
              <a:ext cx="1990077" cy="15811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91;p15"/>
          <p:cNvGrpSpPr/>
          <p:nvPr/>
        </p:nvGrpSpPr>
        <p:grpSpPr>
          <a:xfrm>
            <a:off x="3679850" y="1356825"/>
            <a:ext cx="2432123" cy="1654626"/>
            <a:chOff x="3679850" y="1356825"/>
            <a:chExt cx="2432123" cy="1654626"/>
          </a:xfrm>
        </p:grpSpPr>
        <p:sp>
          <p:nvSpPr>
            <p:cNvPr id="92" name="Google Shape;92;p15"/>
            <p:cNvSpPr txBox="1"/>
            <p:nvPr/>
          </p:nvSpPr>
          <p:spPr>
            <a:xfrm rot="-5400000">
              <a:off x="3269150" y="2022125"/>
              <a:ext cx="12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Camera</a:t>
              </a:r>
              <a:endParaRPr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pic>
          <p:nvPicPr>
            <p:cNvPr id="93" name="Google Shape;93;p15"/>
            <p:cNvPicPr preferRelativeResize="0"/>
            <p:nvPr/>
          </p:nvPicPr>
          <p:blipFill rotWithShape="1">
            <a:blip r:embed="rId3">
              <a:alphaModFix/>
            </a:blip>
            <a:srcRect b="54369" l="58764" r="0" t="0"/>
            <a:stretch/>
          </p:blipFill>
          <p:spPr>
            <a:xfrm>
              <a:off x="4080050" y="1356825"/>
              <a:ext cx="2031923" cy="16546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5"/>
          <p:cNvGrpSpPr/>
          <p:nvPr/>
        </p:nvGrpSpPr>
        <p:grpSpPr>
          <a:xfrm>
            <a:off x="311700" y="1276675"/>
            <a:ext cx="2278800" cy="1941950"/>
            <a:chOff x="311700" y="1276675"/>
            <a:chExt cx="2278800" cy="1941950"/>
          </a:xfrm>
        </p:grpSpPr>
        <p:sp>
          <p:nvSpPr>
            <p:cNvPr id="95" name="Google Shape;95;p15"/>
            <p:cNvSpPr txBox="1"/>
            <p:nvPr/>
          </p:nvSpPr>
          <p:spPr>
            <a:xfrm rot="-5400000">
              <a:off x="-99000" y="2022125"/>
              <a:ext cx="1221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Work Sans Light"/>
                  <a:ea typeface="Work Sans Light"/>
                  <a:cs typeface="Work Sans Light"/>
                  <a:sym typeface="Work Sans Light"/>
                </a:rPr>
                <a:t>Clipboard</a:t>
              </a:r>
              <a:endParaRPr>
                <a:solidFill>
                  <a:schemeClr val="lt1"/>
                </a:solidFill>
                <a:latin typeface="Work Sans Light"/>
                <a:ea typeface="Work Sans Light"/>
                <a:cs typeface="Work Sans Light"/>
                <a:sym typeface="Work Sans Light"/>
              </a:endParaRPr>
            </a:p>
          </p:txBody>
        </p:sp>
        <p:grpSp>
          <p:nvGrpSpPr>
            <p:cNvPr id="96" name="Google Shape;96;p15"/>
            <p:cNvGrpSpPr/>
            <p:nvPr/>
          </p:nvGrpSpPr>
          <p:grpSpPr>
            <a:xfrm>
              <a:off x="676250" y="1276675"/>
              <a:ext cx="1914250" cy="1941950"/>
              <a:chOff x="676250" y="1276675"/>
              <a:chExt cx="1914250" cy="1941950"/>
            </a:xfrm>
          </p:grpSpPr>
          <p:pic>
            <p:nvPicPr>
              <p:cNvPr id="97" name="Google Shape;97;p15"/>
              <p:cNvPicPr preferRelativeResize="0"/>
              <p:nvPr/>
            </p:nvPicPr>
            <p:blipFill rotWithShape="1">
              <a:blip r:embed="rId3">
                <a:alphaModFix/>
              </a:blip>
              <a:srcRect b="46443" l="0" r="61154" t="0"/>
              <a:stretch/>
            </p:blipFill>
            <p:spPr>
              <a:xfrm>
                <a:off x="676250" y="1276675"/>
                <a:ext cx="1914250" cy="1941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15"/>
              <p:cNvPicPr preferRelativeResize="0"/>
              <p:nvPr/>
            </p:nvPicPr>
            <p:blipFill rotWithShape="1">
              <a:blip r:embed="rId3">
                <a:alphaModFix/>
              </a:blip>
              <a:srcRect b="46443" l="0" r="61154" t="0"/>
              <a:stretch/>
            </p:blipFill>
            <p:spPr>
              <a:xfrm>
                <a:off x="676250" y="1276675"/>
                <a:ext cx="1914250" cy="1941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AE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676250" y="2402000"/>
            <a:ext cx="78381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Lesson 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3 - Part 2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br>
              <a:rPr b="1"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Our Environment, Our Home</a:t>
            </a:r>
            <a:endParaRPr b="1" sz="3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8692"/>
          <a:stretch/>
        </p:blipFill>
        <p:spPr>
          <a:xfrm>
            <a:off x="4952725" y="-54275"/>
            <a:ext cx="3724501" cy="3400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676300" y="3725925"/>
            <a:ext cx="6617400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Objective: 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In the second half of the lesson, students discuss their findings, including 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similarities and differences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between their neighborhood and the CJI mural image. Then, each student group chooses a 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local environmental issue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for their unit project.</a:t>
            </a:r>
            <a:endParaRPr>
              <a:solidFill>
                <a:srgbClr val="000000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aphicFrame>
        <p:nvGraphicFramePr>
          <p:cNvPr id="107" name="Google Shape;107;p16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{04A48A17-3840-4A33-A5D8-6FFE5D8BAB4A}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2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669950" y="797900"/>
            <a:ext cx="3452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Positive environmental impacts in our neighborhood: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113" name="Google Shape;113;p17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{04A48A17-3840-4A33-A5D8-6FFE5D8BAB4A}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FA8DC"/>
                          </a:solidFill>
                        </a:rPr>
                        <a:t>12</a:t>
                      </a:r>
                      <a:endParaRPr b="1">
                        <a:solidFill>
                          <a:srgbClr val="6FA8D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FA8DC"/>
                          </a:solidFill>
                        </a:rPr>
                        <a:t>17</a:t>
                      </a:r>
                      <a:endParaRPr b="1">
                        <a:solidFill>
                          <a:srgbClr val="6FA8D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FA8DC"/>
                          </a:solidFill>
                        </a:rPr>
                        <a:t>22</a:t>
                      </a:r>
                      <a:endParaRPr b="1">
                        <a:solidFill>
                          <a:srgbClr val="6FA8D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FA8DC"/>
                          </a:solidFill>
                        </a:rPr>
                        <a:t>30</a:t>
                      </a:r>
                      <a:endParaRPr b="1">
                        <a:solidFill>
                          <a:srgbClr val="6FA8D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4" name="Google Shape;114;p17"/>
          <p:cNvSpPr txBox="1"/>
          <p:nvPr/>
        </p:nvSpPr>
        <p:spPr>
          <a:xfrm>
            <a:off x="669950" y="2670375"/>
            <a:ext cx="230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did you observe?</a:t>
            </a:r>
            <a:endParaRPr sz="1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15" name="Google Shape;115;p17"/>
          <p:cNvCxnSpPr/>
          <p:nvPr/>
        </p:nvCxnSpPr>
        <p:spPr>
          <a:xfrm>
            <a:off x="676250" y="2651625"/>
            <a:ext cx="2231400" cy="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7"/>
          <p:cNvSpPr txBox="1"/>
          <p:nvPr/>
        </p:nvSpPr>
        <p:spPr>
          <a:xfrm>
            <a:off x="669950" y="3649950"/>
            <a:ext cx="23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How did you feel when you observed this?</a:t>
            </a:r>
            <a:endParaRPr sz="1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17" name="Google Shape;117;p17"/>
          <p:cNvCxnSpPr/>
          <p:nvPr/>
        </p:nvCxnSpPr>
        <p:spPr>
          <a:xfrm>
            <a:off x="676250" y="3631200"/>
            <a:ext cx="2231400" cy="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4925" y="514075"/>
            <a:ext cx="4535224" cy="446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18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{04A48A17-3840-4A33-A5D8-6FFE5D8BAB4A}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12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FA8DC"/>
                          </a:solidFill>
                        </a:rPr>
                        <a:t>17</a:t>
                      </a:r>
                      <a:endParaRPr b="1">
                        <a:solidFill>
                          <a:srgbClr val="6FA8D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FA8DC"/>
                          </a:solidFill>
                        </a:rPr>
                        <a:t>22</a:t>
                      </a:r>
                      <a:endParaRPr b="1">
                        <a:solidFill>
                          <a:srgbClr val="6FA8D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FA8DC"/>
                          </a:solidFill>
                        </a:rPr>
                        <a:t>30</a:t>
                      </a:r>
                      <a:endParaRPr b="1">
                        <a:solidFill>
                          <a:srgbClr val="6FA8D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18"/>
          <p:cNvSpPr txBox="1"/>
          <p:nvPr/>
        </p:nvSpPr>
        <p:spPr>
          <a:xfrm rot="-5400000">
            <a:off x="7459350" y="33503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</a:rPr>
              <a:t>From </a:t>
            </a:r>
            <a:r>
              <a:rPr lang="en" sz="1000" u="sng">
                <a:solidFill>
                  <a:srgbClr val="666666"/>
                </a:solid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feelingswheel.com/</a:t>
            </a:r>
            <a:endParaRPr sz="1000">
              <a:solidFill>
                <a:srgbClr val="666666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669950" y="797900"/>
            <a:ext cx="3452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Negative</a:t>
            </a:r>
            <a:r>
              <a:rPr b="1" lang="en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environmental impacts in our neighborhood: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69950" y="2670375"/>
            <a:ext cx="230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did you observe?</a:t>
            </a:r>
            <a:endParaRPr sz="1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27" name="Google Shape;127;p18"/>
          <p:cNvCxnSpPr/>
          <p:nvPr/>
        </p:nvCxnSpPr>
        <p:spPr>
          <a:xfrm>
            <a:off x="676250" y="2651625"/>
            <a:ext cx="2231400" cy="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" name="Google Shape;128;p18"/>
          <p:cNvSpPr txBox="1"/>
          <p:nvPr/>
        </p:nvSpPr>
        <p:spPr>
          <a:xfrm>
            <a:off x="669950" y="3649950"/>
            <a:ext cx="23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How did you feel when you observed this?</a:t>
            </a:r>
            <a:endParaRPr sz="1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29" name="Google Shape;129;p18"/>
          <p:cNvCxnSpPr/>
          <p:nvPr/>
        </p:nvCxnSpPr>
        <p:spPr>
          <a:xfrm>
            <a:off x="676250" y="3631200"/>
            <a:ext cx="2231400" cy="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4925" y="514075"/>
            <a:ext cx="4535224" cy="446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76200" y="2030775"/>
            <a:ext cx="230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did you observe?</a:t>
            </a:r>
            <a:endParaRPr sz="1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36" name="Google Shape;136;p19"/>
          <p:cNvCxnSpPr/>
          <p:nvPr/>
        </p:nvCxnSpPr>
        <p:spPr>
          <a:xfrm>
            <a:off x="6300" y="2012025"/>
            <a:ext cx="2231400" cy="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19"/>
          <p:cNvSpPr txBox="1"/>
          <p:nvPr/>
        </p:nvSpPr>
        <p:spPr>
          <a:xfrm>
            <a:off x="76200" y="3010350"/>
            <a:ext cx="23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How did you feel when you observed this?</a:t>
            </a:r>
            <a:endParaRPr sz="1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38" name="Google Shape;138;p19"/>
          <p:cNvCxnSpPr/>
          <p:nvPr/>
        </p:nvCxnSpPr>
        <p:spPr>
          <a:xfrm>
            <a:off x="6300" y="2991600"/>
            <a:ext cx="2231400" cy="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39" name="Google Shape;139;p19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{04A48A17-3840-4A33-A5D8-6FFE5D8BAB4A}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17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FA8DC"/>
                          </a:solidFill>
                        </a:rPr>
                        <a:t>22</a:t>
                      </a:r>
                      <a:endParaRPr b="1">
                        <a:solidFill>
                          <a:srgbClr val="6FA8D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FA8DC"/>
                          </a:solidFill>
                        </a:rPr>
                        <a:t>30</a:t>
                      </a:r>
                      <a:endParaRPr b="1">
                        <a:solidFill>
                          <a:srgbClr val="6FA8D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0" name="Google Shape;140;p19"/>
          <p:cNvSpPr txBox="1"/>
          <p:nvPr/>
        </p:nvSpPr>
        <p:spPr>
          <a:xfrm>
            <a:off x="669950" y="797900"/>
            <a:ext cx="7956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Positive environmental impacts in the Climate Justice Mural: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41" name="Google Shape;141;p19" title="Mural Scrol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175" y="1972925"/>
            <a:ext cx="6468825" cy="279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76200" y="2030775"/>
            <a:ext cx="230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did you observe?</a:t>
            </a:r>
            <a:endParaRPr sz="1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47" name="Google Shape;147;p20"/>
          <p:cNvCxnSpPr/>
          <p:nvPr/>
        </p:nvCxnSpPr>
        <p:spPr>
          <a:xfrm>
            <a:off x="6300" y="2012025"/>
            <a:ext cx="2231400" cy="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20"/>
          <p:cNvSpPr txBox="1"/>
          <p:nvPr/>
        </p:nvSpPr>
        <p:spPr>
          <a:xfrm>
            <a:off x="76200" y="3010350"/>
            <a:ext cx="23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How did you feel when you observed this?</a:t>
            </a:r>
            <a:endParaRPr sz="1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49" name="Google Shape;149;p20"/>
          <p:cNvCxnSpPr/>
          <p:nvPr/>
        </p:nvCxnSpPr>
        <p:spPr>
          <a:xfrm>
            <a:off x="6300" y="2991600"/>
            <a:ext cx="2231400" cy="0"/>
          </a:xfrm>
          <a:prstGeom prst="straightConnector1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0"/>
          <p:cNvSpPr txBox="1"/>
          <p:nvPr/>
        </p:nvSpPr>
        <p:spPr>
          <a:xfrm>
            <a:off x="669950" y="797900"/>
            <a:ext cx="7956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Negative</a:t>
            </a:r>
            <a:r>
              <a:rPr b="1" lang="en" sz="2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environmental impacts in the Climate Justice Mural: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151" name="Google Shape;151;p20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{04A48A17-3840-4A33-A5D8-6FFE5D8BAB4A}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22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6FA8DC"/>
                          </a:solidFill>
                        </a:rPr>
                        <a:t>30</a:t>
                      </a:r>
                      <a:endParaRPr b="1">
                        <a:solidFill>
                          <a:srgbClr val="6FA8D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2" name="Google Shape;152;p20" title="Mural Scrol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175" y="1972925"/>
            <a:ext cx="6468825" cy="279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/>
        </p:nvSpPr>
        <p:spPr>
          <a:xfrm>
            <a:off x="676250" y="1851300"/>
            <a:ext cx="5780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similarities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do you notice between the mural image and your own observations in your neighborhood?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What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differences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do you notice?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Did you notice any other patterns or connections between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positive and negative environmental impacts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?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158" name="Google Shape;158;p21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{04A48A17-3840-4A33-A5D8-6FFE5D8BAB4A}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7376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B539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D85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30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FA8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9CB9C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9" name="Google Shape;159;p21"/>
          <p:cNvSpPr txBox="1"/>
          <p:nvPr/>
        </p:nvSpPr>
        <p:spPr>
          <a:xfrm>
            <a:off x="669950" y="1170125"/>
            <a:ext cx="6066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Similarities and Differences</a:t>
            </a:r>
            <a:endParaRPr sz="1800">
              <a:solidFill>
                <a:srgbClr val="000000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69950" y="915150"/>
            <a:ext cx="6066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SHARE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