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Work Sans"/>
      <p:regular r:id="rId12"/>
      <p:bold r:id="rId13"/>
      <p:italic r:id="rId14"/>
      <p:boldItalic r:id="rId15"/>
    </p:embeddedFont>
    <p:embeddedFont>
      <p:font typeface="Work Sans Light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CB95CE-7177-41BD-826B-DFFD6B446ABB}">
  <a:tblStyle styleId="{8CCB95CE-7177-41BD-826B-DFFD6B446A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WorkSans-bold.fntdata"/><Relationship Id="rId12" Type="http://schemas.openxmlformats.org/officeDocument/2006/relationships/font" Target="fonts/Work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WorkSans-boldItalic.fntdata"/><Relationship Id="rId14" Type="http://schemas.openxmlformats.org/officeDocument/2006/relationships/font" Target="fonts/WorkSans-italic.fntdata"/><Relationship Id="rId17" Type="http://schemas.openxmlformats.org/officeDocument/2006/relationships/font" Target="fonts/WorkSansLight-bold.fntdata"/><Relationship Id="rId16" Type="http://schemas.openxmlformats.org/officeDocument/2006/relationships/font" Target="fonts/WorkSansLight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WorkSansLigh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WorkSansLigh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f444b10df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f444b10df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7e94f129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f7e94f129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f7e94f129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f7e94f129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444b10df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f444b10df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9425"/>
            <a:ext cx="9144000" cy="5152800"/>
          </a:xfrm>
          <a:prstGeom prst="rect">
            <a:avLst/>
          </a:prstGeom>
          <a:solidFill>
            <a:srgbClr val="D89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676250" y="2402000"/>
            <a:ext cx="60666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Lesson </a:t>
            </a: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5</a:t>
            </a:r>
            <a:r>
              <a:rPr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:</a:t>
            </a:r>
            <a:br>
              <a:rPr b="1"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" sz="3600">
                <a:latin typeface="Work Sans"/>
                <a:ea typeface="Work Sans"/>
                <a:cs typeface="Work Sans"/>
                <a:sym typeface="Work Sans"/>
              </a:rPr>
              <a:t>Project Development</a:t>
            </a:r>
            <a:endParaRPr b="1" sz="36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76300" y="3725925"/>
            <a:ext cx="60666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Objective: </a:t>
            </a: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Students will </a:t>
            </a: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plan and develop a creative product</a:t>
            </a: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(such as a skit, poster, social media post, video, song/rap/spoken word, letter to the editor, etc.) that communicates to their peers about a local environmental </a:t>
            </a: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problem</a:t>
            </a: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, its root </a:t>
            </a: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causes</a:t>
            </a: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, a possible </a:t>
            </a: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solution</a:t>
            </a: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, and an </a:t>
            </a:r>
            <a:r>
              <a:rPr b="1"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action</a:t>
            </a:r>
            <a:r>
              <a:rPr lang="en">
                <a:solidFill>
                  <a:schemeClr val="dk1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 step.</a:t>
            </a:r>
            <a:endParaRPr>
              <a:solidFill>
                <a:schemeClr val="dk1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graphicFrame>
        <p:nvGraphicFramePr>
          <p:cNvPr id="57" name="Google Shape;57;p13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{8CCB95CE-7177-41BD-826B-DFFD6B446ABB}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11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FFFFFF"/>
                          </a:solidFill>
                        </a:rPr>
                        <a:t>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51C75"/>
                          </a:solidFill>
                        </a:rPr>
                        <a:t>5</a:t>
                      </a:r>
                      <a:endParaRPr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51C75"/>
                          </a:solidFill>
                        </a:rPr>
                        <a:t>40</a:t>
                      </a:r>
                      <a:endParaRPr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51C75"/>
                          </a:solidFill>
                        </a:rPr>
                        <a:t>45</a:t>
                      </a:r>
                      <a:endParaRPr>
                        <a:solidFill>
                          <a:srgbClr val="351C75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5275" y="41475"/>
            <a:ext cx="3365325" cy="336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Google Shape;63;p14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{8CCB95CE-7177-41BD-826B-DFFD6B446ABB}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11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5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FFFFF"/>
                          </a:highlight>
                        </a:rPr>
                        <a:t>40</a:t>
                      </a:r>
                      <a:endParaRPr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351C75"/>
                          </a:solidFill>
                          <a:highlight>
                            <a:srgbClr val="FFFFFF"/>
                          </a:highlight>
                        </a:rPr>
                        <a:t>45</a:t>
                      </a:r>
                      <a:endParaRPr>
                        <a:solidFill>
                          <a:srgbClr val="351C75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4" name="Google Shape;64;p14"/>
          <p:cNvSpPr txBox="1"/>
          <p:nvPr/>
        </p:nvSpPr>
        <p:spPr>
          <a:xfrm>
            <a:off x="669950" y="4053925"/>
            <a:ext cx="558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Do you have any </a:t>
            </a:r>
            <a:r>
              <a:rPr b="1"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questions</a:t>
            </a: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about how your group can work together well to create a successful project?</a:t>
            </a:r>
            <a:endParaRPr sz="16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69950" y="952113"/>
            <a:ext cx="6066600" cy="9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Has your group </a:t>
            </a:r>
            <a:r>
              <a:rPr b="1" lang="en" sz="2400">
                <a:latin typeface="Work Sans"/>
                <a:ea typeface="Work Sans"/>
                <a:cs typeface="Work Sans"/>
                <a:sym typeface="Work Sans"/>
              </a:rPr>
              <a:t>completed</a:t>
            </a: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 these steps for a successful unit project?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If not, finish these first!</a:t>
            </a:r>
            <a:endParaRPr sz="2400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69950" y="2172750"/>
            <a:ext cx="6231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Work Sans"/>
              <a:buChar char="●"/>
            </a:pPr>
            <a:r>
              <a:rPr lang="en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“Getting to the Roots” graphic organizer, side 1: The Five Why’s</a:t>
            </a:r>
            <a:endParaRPr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Work Sans"/>
              <a:buChar char="●"/>
            </a:pPr>
            <a:r>
              <a:rPr lang="en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“Getting to the Roots” graphic organizer, side 2: Research </a:t>
            </a:r>
            <a:endParaRPr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Work Sans"/>
              <a:buChar char="●"/>
            </a:pPr>
            <a:r>
              <a:rPr lang="en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Unit Project Rubric to </a:t>
            </a:r>
            <a:r>
              <a:rPr lang="en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evaluate</a:t>
            </a:r>
            <a:r>
              <a:rPr lang="en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b="1" lang="en" u="sng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two</a:t>
            </a:r>
            <a:r>
              <a:rPr lang="en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 examples</a:t>
            </a:r>
            <a:endParaRPr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8775" y="192112"/>
            <a:ext cx="3746074" cy="4759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Google Shape;72;p15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{8CCB95CE-7177-41BD-826B-DFFD6B446ABB}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11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40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highlight>
                            <a:srgbClr val="FFFFFF"/>
                          </a:highlight>
                        </a:rPr>
                        <a:t>45</a:t>
                      </a:r>
                      <a:endParaRPr>
                        <a:solidFill>
                          <a:srgbClr val="351C75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3" name="Google Shape;73;p15"/>
          <p:cNvSpPr txBox="1"/>
          <p:nvPr/>
        </p:nvSpPr>
        <p:spPr>
          <a:xfrm>
            <a:off x="648725" y="1851300"/>
            <a:ext cx="2569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ork Sans"/>
              <a:buChar char="●"/>
            </a:pP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“Do we need to learn more about our problem, including its causes and solutions?” (If so, you need to do more research! Ask your teacher if you need help finding reliable sources.)</a:t>
            </a:r>
            <a:endParaRPr sz="12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669950" y="915150"/>
            <a:ext cx="60666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Work Sans"/>
                <a:ea typeface="Work Sans"/>
                <a:cs typeface="Work Sans"/>
                <a:sym typeface="Work Sans"/>
              </a:rPr>
              <a:t>Group work time! 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669950" y="1170125"/>
            <a:ext cx="60666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Work Sans Light"/>
                <a:ea typeface="Work Sans Light"/>
                <a:cs typeface="Work Sans Light"/>
                <a:sym typeface="Work Sans Light"/>
              </a:rPr>
              <a:t>If you get stuck, ask each other:</a:t>
            </a:r>
            <a:endParaRPr sz="1800">
              <a:solidFill>
                <a:srgbClr val="000000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356200" y="1851300"/>
            <a:ext cx="28497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ork Sans"/>
              <a:buChar char="●"/>
            </a:pP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“Have we included each of the following in our project?”</a:t>
            </a:r>
            <a:endParaRPr sz="12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ork Sans"/>
              <a:buChar char="○"/>
            </a:pP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Name of the problem</a:t>
            </a:r>
            <a:endParaRPr sz="12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ork Sans"/>
              <a:buChar char="○"/>
            </a:pP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Symptoms of the problem</a:t>
            </a:r>
            <a:endParaRPr sz="12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ork Sans"/>
              <a:buChar char="○"/>
            </a:pP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Root cause(s) of the problem</a:t>
            </a:r>
            <a:endParaRPr sz="12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ork Sans"/>
              <a:buChar char="○"/>
            </a:pP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Possible solution(s)</a:t>
            </a:r>
            <a:endParaRPr sz="12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ork Sans"/>
              <a:buChar char="○"/>
            </a:pP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Action step(s)</a:t>
            </a:r>
            <a:endParaRPr sz="12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ork Sans"/>
              <a:buChar char="○"/>
            </a:pP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Appropriate vocabulary</a:t>
            </a:r>
            <a:endParaRPr sz="12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ork Sans"/>
              <a:buChar char="○"/>
            </a:pP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Appropriate images</a:t>
            </a:r>
            <a:endParaRPr sz="12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ork Sans"/>
              <a:buChar char="○"/>
            </a:pP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At least one statistic</a:t>
            </a:r>
            <a:endParaRPr sz="12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ork Sans"/>
              <a:buChar char="○"/>
            </a:pP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Citations</a:t>
            </a:r>
            <a:endParaRPr sz="12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6343875" y="1851300"/>
            <a:ext cx="2569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Work Sans"/>
              <a:buChar char="●"/>
            </a:pPr>
            <a:r>
              <a:rPr lang="en" sz="12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“What score would this project get on the Unit Project Rubric? And how could we improve that score?”</a:t>
            </a:r>
            <a:endParaRPr sz="12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5600" y="117875"/>
            <a:ext cx="1594550" cy="150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0700" y="87550"/>
            <a:ext cx="2482323" cy="153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p16"/>
          <p:cNvGraphicFramePr/>
          <p:nvPr/>
        </p:nvGraphicFramePr>
        <p:xfrm>
          <a:off x="676250" y="117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{8CCB95CE-7177-41BD-826B-DFFD6B446ABB}</a:tableStyleId>
              </a:tblPr>
              <a:tblGrid>
                <a:gridCol w="382850"/>
                <a:gridCol w="382850"/>
                <a:gridCol w="382850"/>
                <a:gridCol w="382850"/>
              </a:tblGrid>
              <a:tr h="114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4EA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1"/>
                          </a:solidFill>
                        </a:rPr>
                        <a:t>45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74EA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74EA7"/>
                    </a:solidFill>
                  </a:tcPr>
                </a:tc>
              </a:tr>
            </a:tbl>
          </a:graphicData>
        </a:graphic>
      </p:graphicFrame>
      <p:sp>
        <p:nvSpPr>
          <p:cNvPr id="85" name="Google Shape;85;p16"/>
          <p:cNvSpPr txBox="1"/>
          <p:nvPr/>
        </p:nvSpPr>
        <p:spPr>
          <a:xfrm>
            <a:off x="669950" y="915150"/>
            <a:ext cx="60666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Work Sans"/>
                <a:ea typeface="Work Sans"/>
                <a:cs typeface="Work Sans"/>
                <a:sym typeface="Work Sans"/>
              </a:rPr>
              <a:t>Share your group’s progress</a:t>
            </a:r>
            <a:endParaRPr b="1" sz="24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676250" y="1851300"/>
            <a:ext cx="606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What did you work on today?</a:t>
            </a:r>
            <a:endParaRPr sz="1600"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What do you need to do next?</a:t>
            </a:r>
            <a:endParaRPr sz="1600"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Work Sans"/>
              <a:buChar char="●"/>
            </a:pPr>
            <a:r>
              <a:rPr lang="en" sz="1600">
                <a:solidFill>
                  <a:srgbClr val="595959"/>
                </a:solidFill>
                <a:latin typeface="Work Sans"/>
                <a:ea typeface="Work Sans"/>
                <a:cs typeface="Work Sans"/>
                <a:sym typeface="Work Sans"/>
              </a:rPr>
              <a:t>What questions do you have?</a:t>
            </a:r>
            <a:endParaRPr sz="1600">
              <a:solidFill>
                <a:srgbClr val="595959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985600"/>
            <a:ext cx="3976277" cy="363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4150" y="176475"/>
            <a:ext cx="1531399" cy="1536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0" y="-9425"/>
            <a:ext cx="9144000" cy="5152800"/>
          </a:xfrm>
          <a:prstGeom prst="rect">
            <a:avLst/>
          </a:prstGeom>
          <a:solidFill>
            <a:srgbClr val="D89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676250" y="2402000"/>
            <a:ext cx="6066600" cy="10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End of </a:t>
            </a:r>
            <a:r>
              <a:rPr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Lesson </a:t>
            </a:r>
            <a:r>
              <a:rPr lang="en" sz="2400">
                <a:latin typeface="Work Sans"/>
                <a:ea typeface="Work Sans"/>
                <a:cs typeface="Work Sans"/>
                <a:sym typeface="Work Sans"/>
              </a:rPr>
              <a:t>5</a:t>
            </a:r>
            <a:r>
              <a:rPr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:</a:t>
            </a:r>
            <a:br>
              <a:rPr b="1" lang="en" sz="240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b="1" lang="en" sz="3600">
                <a:latin typeface="Work Sans"/>
                <a:ea typeface="Work Sans"/>
                <a:cs typeface="Work Sans"/>
                <a:sym typeface="Work Sans"/>
              </a:rPr>
              <a:t>Thank You!</a:t>
            </a:r>
            <a:endParaRPr b="1" sz="3600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300" y="4126775"/>
            <a:ext cx="1160364" cy="85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6829" y="4279288"/>
            <a:ext cx="1506272" cy="55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5275" y="41475"/>
            <a:ext cx="3365325" cy="336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