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Work Sans"/>
      <p:regular r:id="rId11"/>
      <p:bold r:id="rId12"/>
      <p:italic r:id="rId13"/>
      <p:boldItalic r:id="rId14"/>
    </p:embeddedFont>
    <p:embeddedFont>
      <p:font typeface="Work Sans 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DC80728-7C9B-4E8D-80F5-90B8633007CD}">
  <a:tblStyle styleId="{CDC80728-7C9B-4E8D-80F5-90B8633007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WorkSans-regular.fntdata"/><Relationship Id="rId10" Type="http://schemas.openxmlformats.org/officeDocument/2006/relationships/slide" Target="slides/slide4.xml"/><Relationship Id="rId13" Type="http://schemas.openxmlformats.org/officeDocument/2006/relationships/font" Target="fonts/WorkSans-italic.fntdata"/><Relationship Id="rId12" Type="http://schemas.openxmlformats.org/officeDocument/2006/relationships/font" Target="fonts/Work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WorkSansLight-regular.fntdata"/><Relationship Id="rId14" Type="http://schemas.openxmlformats.org/officeDocument/2006/relationships/font" Target="fonts/WorkSans-boldItalic.fntdata"/><Relationship Id="rId17" Type="http://schemas.openxmlformats.org/officeDocument/2006/relationships/font" Target="fonts/WorkSansLight-italic.fntdata"/><Relationship Id="rId16" Type="http://schemas.openxmlformats.org/officeDocument/2006/relationships/font" Target="fonts/WorkSansLigh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WorkSans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444b10df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f444b10df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7eff14a2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7eff14a2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444b10df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444b10df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9425"/>
            <a:ext cx="9144000" cy="5152800"/>
          </a:xfrm>
          <a:prstGeom prst="rect">
            <a:avLst/>
          </a:prstGeom>
          <a:solidFill>
            <a:srgbClr val="F5DE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11684"/>
          <a:stretch/>
        </p:blipFill>
        <p:spPr>
          <a:xfrm>
            <a:off x="4005200" y="0"/>
            <a:ext cx="4764050" cy="42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76250" y="2402000"/>
            <a:ext cx="60666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Lesson 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6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br>
              <a:rPr b="1"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Project Feedback</a:t>
            </a:r>
            <a:endParaRPr b="1" sz="3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76300" y="3725925"/>
            <a:ext cx="60666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Objective: 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Students share their creative product with the class, and</a:t>
            </a:r>
            <a:endParaRPr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provide feedback to their classmates. They make a plan to improve their products in order to share with the broader community.</a:t>
            </a:r>
            <a:endParaRPr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aphicFrame>
        <p:nvGraphicFramePr>
          <p:cNvPr id="58" name="Google Shape;58;p13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{CDC80728-7C9B-4E8D-80F5-90B8633007CD}</a:tableStyleId>
              </a:tblPr>
              <a:tblGrid>
                <a:gridCol w="382850"/>
                <a:gridCol w="382850"/>
                <a:gridCol w="382850"/>
              </a:tblGrid>
              <a:tr h="11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40</a:t>
                      </a:r>
                      <a:endParaRPr>
                        <a:solidFill>
                          <a:srgbClr val="BF9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45</a:t>
                      </a:r>
                      <a:endParaRPr>
                        <a:solidFill>
                          <a:srgbClr val="BF9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14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{CDC80728-7C9B-4E8D-80F5-90B8633007CD}</a:tableStyleId>
              </a:tblPr>
              <a:tblGrid>
                <a:gridCol w="382850"/>
                <a:gridCol w="382850"/>
                <a:gridCol w="382850"/>
              </a:tblGrid>
              <a:tr h="11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40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45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" name="Google Shape;64;p14"/>
          <p:cNvSpPr txBox="1"/>
          <p:nvPr/>
        </p:nvSpPr>
        <p:spPr>
          <a:xfrm>
            <a:off x="669950" y="4303125"/>
            <a:ext cx="374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Time limit for each group: ____ minutes, including time for questions</a:t>
            </a:r>
            <a:endParaRPr>
              <a:solidFill>
                <a:schemeClr val="dk2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76250" y="1713150"/>
            <a:ext cx="531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Work Sans"/>
              <a:buChar char="●"/>
            </a:pP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Evaluate their projects using your Unit Project Rubric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69950" y="915150"/>
            <a:ext cx="6066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While you are watching your classmate’s presentations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793150" y="2847500"/>
            <a:ext cx="6066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Share your “glows” (What did the group do really well?)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Share your “grows” (How could this project be even better?)</a:t>
            </a:r>
            <a:endParaRPr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Raise your hand to ask a relevant question about their project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69950" y="2394350"/>
            <a:ext cx="60666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After they are done: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650" y="696963"/>
            <a:ext cx="2306726" cy="422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oogle Shape;74;p15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{CDC80728-7C9B-4E8D-80F5-90B8633007CD}</a:tableStyleId>
              </a:tblPr>
              <a:tblGrid>
                <a:gridCol w="382850"/>
                <a:gridCol w="382850"/>
                <a:gridCol w="382850"/>
              </a:tblGrid>
              <a:tr h="11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BF9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45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9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</a:tr>
            </a:tbl>
          </a:graphicData>
        </a:graphic>
      </p:graphicFrame>
      <p:sp>
        <p:nvSpPr>
          <p:cNvPr id="75" name="Google Shape;75;p15"/>
          <p:cNvSpPr txBox="1"/>
          <p:nvPr/>
        </p:nvSpPr>
        <p:spPr>
          <a:xfrm>
            <a:off x="669950" y="915150"/>
            <a:ext cx="6066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Discuss with your group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76250" y="1851300"/>
            <a:ext cx="4543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Work Sans"/>
              <a:buChar char="●"/>
            </a:pP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How are you feeling about your project</a:t>
            </a: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?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Work Sans"/>
              <a:buChar char="●"/>
            </a:pP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How would you define climate justice to someone who doesn’t know what it is?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Work Sans"/>
              <a:buChar char="●"/>
            </a:pP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How can you share what you learned with the wider community?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700" y="915150"/>
            <a:ext cx="3719974" cy="366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0" y="-9425"/>
            <a:ext cx="9144000" cy="5152800"/>
          </a:xfrm>
          <a:prstGeom prst="rect">
            <a:avLst/>
          </a:prstGeom>
          <a:solidFill>
            <a:srgbClr val="F5DE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676250" y="2402000"/>
            <a:ext cx="60666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End of 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Lesson 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6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br>
              <a:rPr b="1"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Thank You!</a:t>
            </a:r>
            <a:endParaRPr b="1" sz="3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300" y="4126775"/>
            <a:ext cx="1160364" cy="8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829" y="4279288"/>
            <a:ext cx="1506272" cy="55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5">
            <a:alphaModFix/>
          </a:blip>
          <a:srcRect b="0" l="0" r="0" t="11684"/>
          <a:stretch/>
        </p:blipFill>
        <p:spPr>
          <a:xfrm>
            <a:off x="4005200" y="0"/>
            <a:ext cx="4764050" cy="42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